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70" r:id="rId7"/>
    <p:sldId id="276" r:id="rId8"/>
    <p:sldId id="260" r:id="rId9"/>
    <p:sldId id="263" r:id="rId10"/>
    <p:sldId id="275" r:id="rId11"/>
    <p:sldId id="278" r:id="rId12"/>
    <p:sldId id="272" r:id="rId13"/>
    <p:sldId id="265" r:id="rId14"/>
    <p:sldId id="266" r:id="rId15"/>
    <p:sldId id="277"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ior" initials="J" lastIdx="8" clrIdx="0">
    <p:extLst>
      <p:ext uri="{19B8F6BF-5375-455C-9EA6-DF929625EA0E}">
        <p15:presenceInfo xmlns:p15="http://schemas.microsoft.com/office/powerpoint/2012/main" userId="fd56b007c1d3b069" providerId="Windows Live"/>
      </p:ext>
    </p:extLst>
  </p:cmAuthor>
  <p:cmAuthor id="2" name="Vann, Tim" initials="VT" lastIdx="13" clrIdx="1">
    <p:extLst>
      <p:ext uri="{19B8F6BF-5375-455C-9EA6-DF929625EA0E}">
        <p15:presenceInfo xmlns:p15="http://schemas.microsoft.com/office/powerpoint/2012/main" userId="S-1-5-21-1409082233-776561741-725345543-257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3792" autoAdjust="0"/>
  </p:normalViewPr>
  <p:slideViewPr>
    <p:cSldViewPr snapToGrid="0">
      <p:cViewPr>
        <p:scale>
          <a:sx n="80" d="100"/>
          <a:sy n="80" d="100"/>
        </p:scale>
        <p:origin x="966"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io\AppData\Local\Box\Box%20Edit\Documents\YrO37j3NWUWBkmrZN+oENQ==\NYUP%20Energy%20Portfol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2000" b="1">
                <a:latin typeface="Franklin Gothic Book" panose="020B0503020102020204" pitchFamily="34" charset="0"/>
              </a:rPr>
              <a:t>NYUP Energy Production by Fuel Source 2018</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0.20665261759292536"/>
          <c:y val="0.20362779223412525"/>
          <c:w val="0.46063010277242317"/>
          <c:h val="0.71466859292802987"/>
        </c:manualLayout>
      </c:layout>
      <c:doughnut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D2E-4D74-B53F-EF03233A9043}"/>
              </c:ext>
            </c:extLst>
          </c:dPt>
          <c:dPt>
            <c:idx val="1"/>
            <c:bubble3D val="0"/>
            <c:spPr>
              <a:solidFill>
                <a:srgbClr val="6FDC44"/>
              </a:solidFill>
              <a:ln w="19050">
                <a:solidFill>
                  <a:schemeClr val="lt1"/>
                </a:solidFill>
              </a:ln>
              <a:effectLst/>
            </c:spPr>
            <c:extLst>
              <c:ext xmlns:c16="http://schemas.microsoft.com/office/drawing/2014/chart" uri="{C3380CC4-5D6E-409C-BE32-E72D297353CC}">
                <c16:uniqueId val="{00000003-BD2E-4D74-B53F-EF03233A9043}"/>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BD2E-4D74-B53F-EF03233A9043}"/>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7-BD2E-4D74-B53F-EF03233A9043}"/>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BD2E-4D74-B53F-EF03233A9043}"/>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BD2E-4D74-B53F-EF03233A9043}"/>
              </c:ext>
            </c:extLst>
          </c:dPt>
          <c:dPt>
            <c:idx val="6"/>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D-BD2E-4D74-B53F-EF03233A9043}"/>
              </c:ext>
            </c:extLst>
          </c:dPt>
          <c:dPt>
            <c:idx val="7"/>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F-BD2E-4D74-B53F-EF03233A9043}"/>
              </c:ext>
            </c:extLst>
          </c:dPt>
          <c:dLbls>
            <c:dLbl>
              <c:idx val="0"/>
              <c:layout>
                <c:manualLayout>
                  <c:x val="0"/>
                  <c:y val="0.105257510121166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2E-4D74-B53F-EF03233A9043}"/>
                </c:ext>
              </c:extLst>
            </c:dLbl>
            <c:dLbl>
              <c:idx val="1"/>
              <c:tx>
                <c:rich>
                  <a:bodyPr/>
                  <a:lstStyle/>
                  <a:p>
                    <a:fld id="{4193E855-0B49-4629-A0D9-7310B006E25A}" type="PERCENTAGE">
                      <a:rPr lang="en-US">
                        <a:solidFill>
                          <a:sysClr val="windowText" lastClr="000000"/>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2E-4D74-B53F-EF03233A9043}"/>
                </c:ext>
              </c:extLst>
            </c:dLbl>
            <c:dLbl>
              <c:idx val="3"/>
              <c:layout>
                <c:manualLayout>
                  <c:x val="-0.1361111111111111"/>
                  <c:y val="-7.87037037037037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2E-4D74-B53F-EF03233A9043}"/>
                </c:ext>
              </c:extLst>
            </c:dLbl>
            <c:dLbl>
              <c:idx val="5"/>
              <c:layout>
                <c:manualLayout>
                  <c:x val="-0.10313508529276168"/>
                  <c:y val="-0.1782307120408232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2E-4D74-B53F-EF03233A9043}"/>
                </c:ext>
              </c:extLst>
            </c:dLbl>
            <c:dLbl>
              <c:idx val="6"/>
              <c:layout>
                <c:manualLayout>
                  <c:x val="5.4610419548178801E-2"/>
                  <c:y val="-0.201379079224538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2E-4D74-B53F-EF03233A9043}"/>
                </c:ext>
              </c:extLst>
            </c:dLbl>
            <c:dLbl>
              <c:idx val="7"/>
              <c:layout>
                <c:manualLayout>
                  <c:x val="0.14196643469358861"/>
                  <c:y val="-0.1679184549356223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D2E-4D74-B53F-EF03233A904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'Energy Production'!$A$4:$A$11</c:f>
              <c:strCache>
                <c:ptCount val="8"/>
                <c:pt idx="0">
                  <c:v>Wind</c:v>
                </c:pt>
                <c:pt idx="1">
                  <c:v>Nuclear</c:v>
                </c:pt>
                <c:pt idx="2">
                  <c:v>Hydro</c:v>
                </c:pt>
                <c:pt idx="3">
                  <c:v>Solar</c:v>
                </c:pt>
                <c:pt idx="4">
                  <c:v>Gas</c:v>
                </c:pt>
                <c:pt idx="5">
                  <c:v>Oil</c:v>
                </c:pt>
                <c:pt idx="6">
                  <c:v>Biomass</c:v>
                </c:pt>
                <c:pt idx="7">
                  <c:v>Coal</c:v>
                </c:pt>
              </c:strCache>
            </c:strRef>
          </c:cat>
          <c:val>
            <c:numRef>
              <c:f>'Energy Production'!$B$4:$B$11</c:f>
              <c:numCache>
                <c:formatCode>General</c:formatCode>
                <c:ptCount val="8"/>
                <c:pt idx="0">
                  <c:v>4.7</c:v>
                </c:pt>
                <c:pt idx="1">
                  <c:v>31.3</c:v>
                </c:pt>
                <c:pt idx="2">
                  <c:v>34.6</c:v>
                </c:pt>
                <c:pt idx="3">
                  <c:v>0.2</c:v>
                </c:pt>
                <c:pt idx="4">
                  <c:v>25.9</c:v>
                </c:pt>
                <c:pt idx="5">
                  <c:v>0.6</c:v>
                </c:pt>
                <c:pt idx="6">
                  <c:v>2</c:v>
                </c:pt>
                <c:pt idx="7">
                  <c:v>0.8</c:v>
                </c:pt>
              </c:numCache>
            </c:numRef>
          </c:val>
          <c:extLst>
            <c:ext xmlns:c16="http://schemas.microsoft.com/office/drawing/2014/chart" uri="{C3380CC4-5D6E-409C-BE32-E72D297353CC}">
              <c16:uniqueId val="{00000010-BD2E-4D74-B53F-EF03233A9043}"/>
            </c:ext>
          </c:extLst>
        </c:ser>
        <c:ser>
          <c:idx val="1"/>
          <c:order val="1"/>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2-BD2E-4D74-B53F-EF03233A9043}"/>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14-BD2E-4D74-B53F-EF03233A9043}"/>
              </c:ext>
            </c:extLst>
          </c:dPt>
          <c:dLbls>
            <c:dLbl>
              <c:idx val="0"/>
              <c:layout>
                <c:manualLayout>
                  <c:x val="0.16842173041033048"/>
                  <c:y val="9.2990081017311876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600">
                        <a:solidFill>
                          <a:sysClr val="windowText" lastClr="000000"/>
                        </a:solidFill>
                        <a:latin typeface="Franklin Gothic Book" panose="020B0503020102020204" pitchFamily="34" charset="0"/>
                      </a:rPr>
                      <a:t>Renewable</a:t>
                    </a:r>
                    <a:r>
                      <a:rPr lang="en-US" sz="1600">
                        <a:latin typeface="Franklin Gothic Book" panose="020B0503020102020204" pitchFamily="34" charset="0"/>
                      </a:rPr>
                      <a:t>,</a:t>
                    </a:r>
                    <a:fld id="{14D1E59C-A1C5-43B2-8F63-6750CFBC66E7}" type="VALUE">
                      <a:rPr lang="en-US" sz="1600">
                        <a:latin typeface="Franklin Gothic Book" panose="020B0503020102020204" pitchFamily="34" charset="0"/>
                      </a:rPr>
                      <a:pPr>
                        <a:defRPr sz="1600">
                          <a:latin typeface="Franklin Gothic Book" panose="020B0503020102020204" pitchFamily="34" charset="0"/>
                        </a:defRPr>
                      </a:pPr>
                      <a:t>[VALUE]</a:t>
                    </a:fld>
                    <a:r>
                      <a:rPr lang="en-US" sz="1600">
                        <a:latin typeface="Franklin Gothic Book" panose="020B05030201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947662662499133"/>
                      <c:h val="5.0018023498135687E-2"/>
                    </c:manualLayout>
                  </c15:layout>
                  <c15:dlblFieldTable/>
                  <c15:showDataLabelsRange val="0"/>
                </c:ext>
                <c:ext xmlns:c16="http://schemas.microsoft.com/office/drawing/2014/chart" uri="{C3380CC4-5D6E-409C-BE32-E72D297353CC}">
                  <c16:uniqueId val="{00000012-BD2E-4D74-B53F-EF03233A9043}"/>
                </c:ext>
              </c:extLst>
            </c:dLbl>
            <c:dLbl>
              <c:idx val="1"/>
              <c:layout>
                <c:manualLayout>
                  <c:x val="-0.17750115260488705"/>
                  <c:y val="-0.15736766809728184"/>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600" baseline="0">
                        <a:solidFill>
                          <a:sysClr val="windowText" lastClr="000000"/>
                        </a:solidFill>
                        <a:latin typeface="Franklin Gothic Book" panose="020B0503020102020204" pitchFamily="34" charset="0"/>
                      </a:rPr>
                      <a:t>Non-renewable, 27.2% </a:t>
                    </a:r>
                    <a:endParaRPr lang="en-US" sz="1600">
                      <a:solidFill>
                        <a:sysClr val="windowText" lastClr="000000"/>
                      </a:solidFill>
                      <a:latin typeface="Franklin Gothic Book" panose="020B05030201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D2E-4D74-B53F-EF03233A904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'Energy Production'!$B$1:$B$2</c:f>
              <c:numCache>
                <c:formatCode>General</c:formatCode>
                <c:ptCount val="2"/>
                <c:pt idx="0">
                  <c:v>72.8</c:v>
                </c:pt>
                <c:pt idx="1">
                  <c:v>27.2</c:v>
                </c:pt>
              </c:numCache>
            </c:numRef>
          </c:val>
          <c:extLst>
            <c:ext xmlns:c16="http://schemas.microsoft.com/office/drawing/2014/chart" uri="{C3380CC4-5D6E-409C-BE32-E72D297353CC}">
              <c16:uniqueId val="{00000015-BD2E-4D74-B53F-EF03233A9043}"/>
            </c:ext>
          </c:extLst>
        </c:ser>
        <c:dLbls>
          <c:showLegendKey val="0"/>
          <c:showVal val="0"/>
          <c:showCatName val="0"/>
          <c:showSerName val="0"/>
          <c:showPercent val="0"/>
          <c:showBubbleSize val="0"/>
          <c:showLeaderLines val="1"/>
        </c:dLbls>
        <c:firstSliceAng val="0"/>
        <c:holeSize val="54"/>
      </c:doughnutChart>
      <c:spPr>
        <a:noFill/>
        <a:ln>
          <a:noFill/>
        </a:ln>
        <a:effectLst/>
      </c:spPr>
    </c:plotArea>
    <c:legend>
      <c:legendPos val="r"/>
      <c:layout>
        <c:manualLayout>
          <c:xMode val="edge"/>
          <c:yMode val="edge"/>
          <c:x val="0.85196731045224117"/>
          <c:y val="0.24027109588640738"/>
          <c:w val="0.10402765689971956"/>
          <c:h val="0.6694122460766168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4FB-4360-B265-3A06EB61B752}"/>
              </c:ext>
            </c:extLst>
          </c:dPt>
          <c:dPt>
            <c:idx val="1"/>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4FB-4360-B265-3A06EB61B752}"/>
              </c:ext>
            </c:extLst>
          </c:dPt>
          <c:dPt>
            <c:idx val="2"/>
            <c:bubble3D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4FB-4360-B265-3A06EB61B752}"/>
              </c:ext>
            </c:extLst>
          </c:dPt>
          <c:dPt>
            <c:idx val="3"/>
            <c:bubble3D val="0"/>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4FB-4360-B265-3A06EB61B752}"/>
              </c:ext>
            </c:extLst>
          </c:dPt>
          <c:dPt>
            <c:idx val="4"/>
            <c:bubble3D val="0"/>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4FB-4360-B265-3A06EB61B752}"/>
              </c:ext>
            </c:extLst>
          </c:dPt>
          <c:dPt>
            <c:idx val="5"/>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F4FB-4360-B265-3A06EB61B752}"/>
              </c:ext>
            </c:extLst>
          </c:dPt>
          <c:dLbls>
            <c:dLbl>
              <c:idx val="0"/>
              <c:layout>
                <c:manualLayout>
                  <c:x val="5.1885050487052914E-2"/>
                  <c:y val="2.0515399745166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FB-4360-B265-3A06EB61B752}"/>
                </c:ext>
              </c:extLst>
            </c:dLbl>
            <c:dLbl>
              <c:idx val="3"/>
              <c:layout>
                <c:manualLayout>
                  <c:x val="-4.4006894427578623E-2"/>
                  <c:y val="2.0824018429006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4FB-4360-B265-3A06EB61B752}"/>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Neue Haas Grotesk Text Pro" panose="020B0504020202020204" pitchFamily="34" charset="0"/>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Memioral Art Gallery</c:v>
                </c:pt>
                <c:pt idx="1">
                  <c:v>South Campus</c:v>
                </c:pt>
                <c:pt idx="2">
                  <c:v>Middle Campus</c:v>
                </c:pt>
                <c:pt idx="3">
                  <c:v>Eastman </c:v>
                </c:pt>
                <c:pt idx="4">
                  <c:v>River Campus</c:v>
                </c:pt>
                <c:pt idx="5">
                  <c:v>Medical Center</c:v>
                </c:pt>
              </c:strCache>
            </c:strRef>
          </c:cat>
          <c:val>
            <c:numRef>
              <c:f>Sheet1!$B$1:$B$6</c:f>
              <c:numCache>
                <c:formatCode>General</c:formatCode>
                <c:ptCount val="6"/>
                <c:pt idx="0">
                  <c:v>40</c:v>
                </c:pt>
                <c:pt idx="1">
                  <c:v>190</c:v>
                </c:pt>
                <c:pt idx="2">
                  <c:v>20</c:v>
                </c:pt>
                <c:pt idx="3">
                  <c:v>70</c:v>
                </c:pt>
                <c:pt idx="4">
                  <c:v>450</c:v>
                </c:pt>
                <c:pt idx="5">
                  <c:v>500</c:v>
                </c:pt>
              </c:numCache>
            </c:numRef>
          </c:val>
          <c:extLst>
            <c:ext xmlns:c16="http://schemas.microsoft.com/office/drawing/2014/chart" uri="{C3380CC4-5D6E-409C-BE32-E72D297353CC}">
              <c16:uniqueId val="{0000000C-F4FB-4360-B265-3A06EB61B7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ue Haas Grotesk Tex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37803803680328"/>
          <c:y val="3.7518653436703506E-2"/>
          <c:w val="0.87632537555956069"/>
          <c:h val="0.81011662950883179"/>
        </c:manualLayout>
      </c:layout>
      <c:barChart>
        <c:barDir val="col"/>
        <c:grouping val="clustered"/>
        <c:varyColors val="0"/>
        <c:ser>
          <c:idx val="0"/>
          <c:order val="0"/>
          <c:tx>
            <c:strRef>
              <c:f>Sheet1!$H$1</c:f>
              <c:strCache>
                <c:ptCount val="1"/>
                <c:pt idx="0">
                  <c:v>Cost</c:v>
                </c:pt>
              </c:strCache>
            </c:strRef>
          </c:tx>
          <c:spPr>
            <a:solidFill>
              <a:srgbClr val="00B050"/>
            </a:solidFill>
            <a:ln>
              <a:noFill/>
            </a:ln>
            <a:effectLst>
              <a:glow>
                <a:schemeClr val="accent6">
                  <a:lumMod val="60000"/>
                  <a:lumOff val="40000"/>
                  <a:alpha val="99000"/>
                </a:schemeClr>
              </a:glow>
              <a:outerShdw blurRad="50800" dist="50800" dir="600000" algn="ctr" rotWithShape="0">
                <a:srgbClr val="000000">
                  <a:alpha val="43137"/>
                </a:srgbClr>
              </a:outerShdw>
              <a:softEdge rad="0"/>
            </a:effectLst>
            <a:scene3d>
              <a:camera prst="orthographicFront"/>
              <a:lightRig rig="threePt" dir="t"/>
            </a:scene3d>
            <a:sp3d prstMaterial="dkEdge">
              <a:bevelT w="88900" h="88900"/>
              <a:bevelB w="88900" h="88900"/>
            </a:sp3d>
          </c:spPr>
          <c:invertIfNegative val="0"/>
          <c:cat>
            <c:numRef>
              <c:f>Sheet1!$G$2:$G$26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Sheet1!$H$2:$H$26</c:f>
              <c:numCache>
                <c:formatCode>"$"#,##0.00</c:formatCode>
                <c:ptCount val="25"/>
                <c:pt idx="0">
                  <c:v>-35</c:v>
                </c:pt>
                <c:pt idx="1">
                  <c:v>-29.189999999999998</c:v>
                </c:pt>
                <c:pt idx="2">
                  <c:v>-24.344459999999998</c:v>
                </c:pt>
                <c:pt idx="3">
                  <c:v>-20.303279639999996</c:v>
                </c:pt>
                <c:pt idx="4">
                  <c:v>-16.932935219759997</c:v>
                </c:pt>
                <c:pt idx="5">
                  <c:v>-14.122067973279837</c:v>
                </c:pt>
                <c:pt idx="6">
                  <c:v>-11.777804689715383</c:v>
                </c:pt>
                <c:pt idx="7">
                  <c:v>-9.8226891112226298</c:v>
                </c:pt>
                <c:pt idx="8">
                  <c:v>-8.1921227187596735</c:v>
                </c:pt>
                <c:pt idx="9">
                  <c:v>-6.8322303474455675</c:v>
                </c:pt>
                <c:pt idx="10">
                  <c:v>-5.6980801097696032</c:v>
                </c:pt>
                <c:pt idx="11">
                  <c:v>-4.7521988115478493</c:v>
                </c:pt>
                <c:pt idx="12">
                  <c:v>-3.9633338088309062</c:v>
                </c:pt>
                <c:pt idx="13">
                  <c:v>-3.3054203965649758</c:v>
                </c:pt>
                <c:pt idx="14">
                  <c:v>-2.7567206107351896</c:v>
                </c:pt>
                <c:pt idx="15">
                  <c:v>-2.2991049893531481</c:v>
                </c:pt>
                <c:pt idx="16">
                  <c:v>-1.9174535611205255</c:v>
                </c:pt>
                <c:pt idx="17">
                  <c:v>-1.5991562699745181</c:v>
                </c:pt>
                <c:pt idx="18">
                  <c:v>-1.333696329158748</c:v>
                </c:pt>
                <c:pt idx="19">
                  <c:v>-1.1123027385183959</c:v>
                </c:pt>
                <c:pt idx="20">
                  <c:v>-0.92766048392434208</c:v>
                </c:pt>
                <c:pt idx="21">
                  <c:v>-0.77366884359290122</c:v>
                </c:pt>
                <c:pt idx="22">
                  <c:v>-0.64523981555647958</c:v>
                </c:pt>
                <c:pt idx="23">
                  <c:v>-0.53813000617410389</c:v>
                </c:pt>
                <c:pt idx="24">
                  <c:v>-0.44880042514920265</c:v>
                </c:pt>
              </c:numCache>
            </c:numRef>
          </c:val>
          <c:extLst>
            <c:ext xmlns:c16="http://schemas.microsoft.com/office/drawing/2014/chart" uri="{C3380CC4-5D6E-409C-BE32-E72D297353CC}">
              <c16:uniqueId val="{00000000-E8B8-413F-AF64-C68673086010}"/>
            </c:ext>
          </c:extLst>
        </c:ser>
        <c:dLbls>
          <c:showLegendKey val="0"/>
          <c:showVal val="0"/>
          <c:showCatName val="0"/>
          <c:showSerName val="0"/>
          <c:showPercent val="0"/>
          <c:showBubbleSize val="0"/>
        </c:dLbls>
        <c:gapWidth val="55"/>
        <c:overlap val="-40"/>
        <c:axId val="1483875407"/>
        <c:axId val="1463083471"/>
      </c:barChart>
      <c:catAx>
        <c:axId val="1483875407"/>
        <c:scaling>
          <c:orientation val="minMax"/>
        </c:scaling>
        <c:delete val="0"/>
        <c:axPos val="b"/>
        <c:title>
          <c:tx>
            <c:rich>
              <a:bodyPr rot="0" spcFirstLastPara="1" vertOverflow="ellipsis" vert="horz" wrap="square" anchor="b" anchorCtr="0"/>
              <a:lstStyle/>
              <a:p>
                <a:pPr>
                  <a:defRPr sz="900" b="1" i="0" u="none" strike="noStrike" kern="1200" baseline="0">
                    <a:solidFill>
                      <a:schemeClr val="tx2"/>
                    </a:solidFill>
                    <a:latin typeface="Neue Haas Grotesk Text Pro" panose="020B0504020202020204" pitchFamily="34" charset="0"/>
                    <a:ea typeface="+mn-ea"/>
                    <a:cs typeface="+mn-cs"/>
                  </a:defRPr>
                </a:pPr>
                <a:r>
                  <a:rPr lang="en-US" sz="1600">
                    <a:latin typeface="Neue Haas Grotesk Text Pro" panose="020B0504020202020204" pitchFamily="34" charset="0"/>
                  </a:rPr>
                  <a:t>Year</a:t>
                </a:r>
              </a:p>
            </c:rich>
          </c:tx>
          <c:layout>
            <c:manualLayout>
              <c:xMode val="edge"/>
              <c:yMode val="edge"/>
              <c:x val="6.5887012709138076E-2"/>
              <c:y val="0.85532824217676395"/>
            </c:manualLayout>
          </c:layout>
          <c:overlay val="0"/>
          <c:spPr>
            <a:noFill/>
            <a:ln>
              <a:noFill/>
            </a:ln>
            <a:effectLst/>
          </c:spPr>
          <c:txPr>
            <a:bodyPr rot="0" spcFirstLastPara="1" vertOverflow="ellipsis" vert="horz" wrap="square" anchor="b" anchorCtr="0"/>
            <a:lstStyle/>
            <a:p>
              <a:pPr>
                <a:defRPr sz="900" b="1" i="0" u="none" strike="noStrike" kern="1200" baseline="0">
                  <a:solidFill>
                    <a:schemeClr val="tx2"/>
                  </a:solidFill>
                  <a:latin typeface="Neue Haas Grotesk Text Pro" panose="020B0504020202020204" pitchFamily="34" charset="0"/>
                  <a:ea typeface="+mn-ea"/>
                  <a:cs typeface="+mn-cs"/>
                </a:defRPr>
              </a:pPr>
              <a:endParaRPr lang="en-US"/>
            </a:p>
          </c:txPr>
        </c:title>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Grotesk Text Pro" panose="020B0504020202020204" pitchFamily="34" charset="0"/>
                <a:ea typeface="+mn-ea"/>
                <a:cs typeface="+mn-cs"/>
              </a:defRPr>
            </a:pPr>
            <a:endParaRPr lang="en-US"/>
          </a:p>
        </c:txPr>
        <c:crossAx val="1463083471"/>
        <c:crosses val="autoZero"/>
        <c:auto val="1"/>
        <c:lblAlgn val="ctr"/>
        <c:lblOffset val="100"/>
        <c:noMultiLvlLbl val="0"/>
      </c:catAx>
      <c:valAx>
        <c:axId val="146308347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Neue Haas Grotesk Text Pro" panose="020B0504020202020204" pitchFamily="34" charset="0"/>
                    <a:ea typeface="+mn-ea"/>
                    <a:cs typeface="+mn-cs"/>
                  </a:defRPr>
                </a:pPr>
                <a:r>
                  <a:rPr lang="en-US" sz="1600">
                    <a:latin typeface="Neue Haas Grotesk Text Pro" panose="020B0504020202020204" pitchFamily="34" charset="0"/>
                  </a:rPr>
                  <a:t>Cost (10</a:t>
                </a:r>
                <a:r>
                  <a:rPr lang="en-US" sz="1600" baseline="30000">
                    <a:latin typeface="Neue Haas Grotesk Text Pro" panose="020B0504020202020204" pitchFamily="34" charset="0"/>
                  </a:rPr>
                  <a:t>6</a:t>
                </a:r>
                <a:r>
                  <a:rPr lang="en-US" sz="1600">
                    <a:latin typeface="Neue Haas Grotesk Text Pro" panose="020B0504020202020204" pitchFamily="34" charset="0"/>
                  </a:rPr>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Neue Haas Grotesk Text Pro" panose="020B0504020202020204" pitchFamily="34" charset="0"/>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Grotesk Text Pro" panose="020B0504020202020204" pitchFamily="34" charset="0"/>
                <a:ea typeface="+mn-ea"/>
                <a:cs typeface="+mn-cs"/>
              </a:defRPr>
            </a:pPr>
            <a:endParaRPr lang="en-US"/>
          </a:p>
        </c:txPr>
        <c:crossAx val="1483875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'[Worksheet in UEM PV Project_Beauclaire Jr_TV Comments]Comparison with Peer Schools'!$B$23</c:f>
              <c:strCache>
                <c:ptCount val="1"/>
                <c:pt idx="0">
                  <c:v>On-site Solar</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Pt>
            <c:idx val="14"/>
            <c:invertIfNegative val="0"/>
            <c:bubble3D val="0"/>
            <c:spPr>
              <a:solidFill>
                <a:srgbClr val="5B9BD5"/>
              </a:solidFill>
              <a:ln w="9525" cap="flat" cmpd="sng" algn="ctr">
                <a:solidFill>
                  <a:schemeClr val="accent4">
                    <a:shade val="95000"/>
                  </a:schemeClr>
                </a:solidFill>
                <a:round/>
              </a:ln>
              <a:effectLst/>
            </c:spPr>
            <c:extLst>
              <c:ext xmlns:c16="http://schemas.microsoft.com/office/drawing/2014/chart" uri="{C3380CC4-5D6E-409C-BE32-E72D297353CC}">
                <c16:uniqueId val="{00000001-164F-4C1D-AB44-172AD9022BA8}"/>
              </c:ext>
            </c:extLst>
          </c:dPt>
          <c:cat>
            <c:strRef>
              <c:f>'[Worksheet in UEM PV Project_Beauclaire Jr_TV Comments]Comparison with Peer Schools'!$A$24:$A$38</c:f>
              <c:strCache>
                <c:ptCount val="15"/>
                <c:pt idx="0">
                  <c:v>Boston U</c:v>
                </c:pt>
                <c:pt idx="1">
                  <c:v>Bucknell U</c:v>
                </c:pt>
                <c:pt idx="2">
                  <c:v>Carnegie Mellon U</c:v>
                </c:pt>
                <c:pt idx="3">
                  <c:v>Case Western Reserve U</c:v>
                </c:pt>
                <c:pt idx="4">
                  <c:v>Duquesne U</c:v>
                </c:pt>
                <c:pt idx="5">
                  <c:v>MIT</c:v>
                </c:pt>
                <c:pt idx="6">
                  <c:v>NorthWestern U</c:v>
                </c:pt>
                <c:pt idx="7">
                  <c:v>Northeastern U</c:v>
                </c:pt>
                <c:pt idx="8">
                  <c:v>Syracuse University</c:v>
                </c:pt>
                <c:pt idx="9">
                  <c:v>U Chicago</c:v>
                </c:pt>
                <c:pt idx="10">
                  <c:v>U Notre Dame</c:v>
                </c:pt>
                <c:pt idx="11">
                  <c:v>MCC</c:v>
                </c:pt>
                <c:pt idx="12">
                  <c:v>Cornell University</c:v>
                </c:pt>
                <c:pt idx="13">
                  <c:v>RIT</c:v>
                </c:pt>
                <c:pt idx="14">
                  <c:v>University of Rochester</c:v>
                </c:pt>
              </c:strCache>
            </c:strRef>
          </c:cat>
          <c:val>
            <c:numRef>
              <c:f>'[Worksheet in UEM PV Project_Beauclaire Jr_TV Comments]Comparison with Peer Schools'!$B$24:$B$38</c:f>
              <c:numCache>
                <c:formatCode>General</c:formatCode>
                <c:ptCount val="15"/>
                <c:pt idx="0">
                  <c:v>0</c:v>
                </c:pt>
                <c:pt idx="1">
                  <c:v>0</c:v>
                </c:pt>
                <c:pt idx="2">
                  <c:v>12</c:v>
                </c:pt>
                <c:pt idx="3">
                  <c:v>100</c:v>
                </c:pt>
                <c:pt idx="5">
                  <c:v>60</c:v>
                </c:pt>
                <c:pt idx="6">
                  <c:v>0</c:v>
                </c:pt>
                <c:pt idx="7">
                  <c:v>26</c:v>
                </c:pt>
                <c:pt idx="8">
                  <c:v>50</c:v>
                </c:pt>
                <c:pt idx="9">
                  <c:v>0</c:v>
                </c:pt>
                <c:pt idx="10">
                  <c:v>200</c:v>
                </c:pt>
                <c:pt idx="12">
                  <c:v>90</c:v>
                </c:pt>
                <c:pt idx="13">
                  <c:v>82.55</c:v>
                </c:pt>
                <c:pt idx="14">
                  <c:v>335</c:v>
                </c:pt>
              </c:numCache>
            </c:numRef>
          </c:val>
          <c:extLst>
            <c:ext xmlns:c16="http://schemas.microsoft.com/office/drawing/2014/chart" uri="{C3380CC4-5D6E-409C-BE32-E72D297353CC}">
              <c16:uniqueId val="{00000000-164F-4C1D-AB44-172AD9022BA8}"/>
            </c:ext>
          </c:extLst>
        </c:ser>
        <c:dLbls>
          <c:showLegendKey val="0"/>
          <c:showVal val="0"/>
          <c:showCatName val="0"/>
          <c:showSerName val="0"/>
          <c:showPercent val="0"/>
          <c:showBubbleSize val="0"/>
        </c:dLbls>
        <c:gapWidth val="100"/>
        <c:axId val="2000388864"/>
        <c:axId val="2000617056"/>
      </c:barChart>
      <c:catAx>
        <c:axId val="2000388864"/>
        <c:scaling>
          <c:orientation val="minMax"/>
        </c:scaling>
        <c:delete val="0"/>
        <c:axPos val="l"/>
        <c:title>
          <c:tx>
            <c:rich>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r>
                  <a:rPr lang="en-US" sz="1000">
                    <a:latin typeface="Neue Haas Grotesk Text Pro" panose="020B0504020202020204" pitchFamily="34" charset="0"/>
                  </a:rPr>
                  <a:t>RIVER CAMPUS PEER</a:t>
                </a:r>
                <a:r>
                  <a:rPr lang="en-US" sz="1000" baseline="0">
                    <a:latin typeface="Neue Haas Grotesk Text Pro" panose="020B0504020202020204" pitchFamily="34" charset="0"/>
                  </a:rPr>
                  <a:t> COLLEGES</a:t>
                </a:r>
                <a:endParaRPr lang="en-US" sz="1000">
                  <a:latin typeface="Neue Haas Grotesk Text Pro" panose="020B05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Neue Haas Grotesk Text Pro" panose="020B0504020202020204" pitchFamily="34" charset="0"/>
                <a:ea typeface="+mn-ea"/>
                <a:cs typeface="+mn-cs"/>
              </a:defRPr>
            </a:pPr>
            <a:endParaRPr lang="en-US"/>
          </a:p>
        </c:txPr>
        <c:crossAx val="2000617056"/>
        <c:crosses val="autoZero"/>
        <c:auto val="1"/>
        <c:lblAlgn val="ctr"/>
        <c:lblOffset val="100"/>
        <c:noMultiLvlLbl val="0"/>
      </c:catAx>
      <c:valAx>
        <c:axId val="2000617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r>
                  <a:rPr lang="en-US" sz="1000">
                    <a:latin typeface="Neue Haas Grotesk Text Pro" panose="020B0504020202020204" pitchFamily="34" charset="0"/>
                  </a:rPr>
                  <a:t>Electricity</a:t>
                </a:r>
                <a:r>
                  <a:rPr lang="en-US" sz="1000" baseline="0">
                    <a:latin typeface="Neue Haas Grotesk Text Pro" panose="020B0504020202020204" pitchFamily="34" charset="0"/>
                  </a:rPr>
                  <a:t> capacity/KW</a:t>
                </a:r>
                <a:endParaRPr lang="en-US" sz="1000">
                  <a:latin typeface="Neue Haas Grotesk Text Pro" panose="020B0504020202020204" pitchFamily="34" charset="0"/>
                </a:endParaRPr>
              </a:p>
            </c:rich>
          </c:tx>
          <c:layout>
            <c:manualLayout>
              <c:xMode val="edge"/>
              <c:yMode val="edge"/>
              <c:x val="0.49202210809205427"/>
              <c:y val="0.92401639877659913"/>
            </c:manualLayout>
          </c:layout>
          <c:overlay val="0"/>
          <c:spPr>
            <a:noFill/>
            <a:ln>
              <a:noFill/>
            </a:ln>
            <a:effectLst/>
          </c:spPr>
          <c:txPr>
            <a:bodyPr rot="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200038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'[Worksheet in UEM PV Project_Beauclaire Jr_TV Comments]Comparison with Peer Schools'!$B$43</c:f>
              <c:strCache>
                <c:ptCount val="1"/>
                <c:pt idx="0">
                  <c:v>On-site Wind</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'[Worksheet in UEM PV Project_Beauclaire Jr_TV Comments]Comparison with Peer Schools'!$A$44:$A$51</c:f>
              <c:strCache>
                <c:ptCount val="8"/>
                <c:pt idx="0">
                  <c:v>Bucknell U</c:v>
                </c:pt>
                <c:pt idx="1">
                  <c:v>Case Western Reserve U</c:v>
                </c:pt>
                <c:pt idx="2">
                  <c:v>MIT</c:v>
                </c:pt>
                <c:pt idx="3">
                  <c:v>Syracuse University</c:v>
                </c:pt>
                <c:pt idx="4">
                  <c:v>U Notre Dame</c:v>
                </c:pt>
                <c:pt idx="5">
                  <c:v>Cornell University</c:v>
                </c:pt>
                <c:pt idx="6">
                  <c:v>RIT</c:v>
                </c:pt>
                <c:pt idx="7">
                  <c:v>University of Rochester</c:v>
                </c:pt>
              </c:strCache>
            </c:strRef>
          </c:cat>
          <c:val>
            <c:numRef>
              <c:f>'[Worksheet in UEM PV Project_Beauclaire Jr_TV Comments]Comparison with Peer Schools'!$B$44:$B$51</c:f>
              <c:numCache>
                <c:formatCode>General</c:formatCode>
                <c:ptCount val="8"/>
                <c:pt idx="0">
                  <c:v>0.9</c:v>
                </c:pt>
                <c:pt idx="1">
                  <c:v>250</c:v>
                </c:pt>
                <c:pt idx="2">
                  <c:v>10</c:v>
                </c:pt>
                <c:pt idx="3">
                  <c:v>0</c:v>
                </c:pt>
                <c:pt idx="4">
                  <c:v>4</c:v>
                </c:pt>
                <c:pt idx="5">
                  <c:v>0</c:v>
                </c:pt>
                <c:pt idx="6">
                  <c:v>1</c:v>
                </c:pt>
                <c:pt idx="7">
                  <c:v>0</c:v>
                </c:pt>
              </c:numCache>
            </c:numRef>
          </c:val>
          <c:extLst>
            <c:ext xmlns:c16="http://schemas.microsoft.com/office/drawing/2014/chart" uri="{C3380CC4-5D6E-409C-BE32-E72D297353CC}">
              <c16:uniqueId val="{00000000-9FB4-4107-B52B-78CC0740C410}"/>
            </c:ext>
          </c:extLst>
        </c:ser>
        <c:dLbls>
          <c:showLegendKey val="0"/>
          <c:showVal val="0"/>
          <c:showCatName val="0"/>
          <c:showSerName val="0"/>
          <c:showPercent val="0"/>
          <c:showBubbleSize val="0"/>
        </c:dLbls>
        <c:gapWidth val="100"/>
        <c:axId val="2085370672"/>
        <c:axId val="1894525536"/>
      </c:barChart>
      <c:catAx>
        <c:axId val="2085370672"/>
        <c:scaling>
          <c:orientation val="minMax"/>
        </c:scaling>
        <c:delete val="0"/>
        <c:axPos val="l"/>
        <c:title>
          <c:tx>
            <c:rich>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r>
                  <a:rPr lang="en-US">
                    <a:latin typeface="Neue Haas Grotesk Text Pro" panose="020B0504020202020204" pitchFamily="34" charset="0"/>
                  </a:rPr>
                  <a:t>River campus peer</a:t>
                </a:r>
                <a:r>
                  <a:rPr lang="en-US" baseline="0">
                    <a:latin typeface="Neue Haas Grotesk Text Pro" panose="020B0504020202020204" pitchFamily="34" charset="0"/>
                  </a:rPr>
                  <a:t> colleges</a:t>
                </a:r>
                <a:endParaRPr lang="en-US">
                  <a:latin typeface="Neue Haas Grotesk Text Pro" panose="020B05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Neue Haas Grotesk Text Pro" panose="020B0504020202020204" pitchFamily="34" charset="0"/>
                <a:ea typeface="+mn-ea"/>
                <a:cs typeface="+mn-cs"/>
              </a:defRPr>
            </a:pPr>
            <a:endParaRPr lang="en-US"/>
          </a:p>
        </c:txPr>
        <c:crossAx val="1894525536"/>
        <c:crosses val="autoZero"/>
        <c:auto val="1"/>
        <c:lblAlgn val="ctr"/>
        <c:lblOffset val="100"/>
        <c:noMultiLvlLbl val="0"/>
      </c:catAx>
      <c:valAx>
        <c:axId val="1894525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r>
                  <a:rPr lang="en-US">
                    <a:latin typeface="Neue Haas Grotesk Text Pro" panose="020B0504020202020204" pitchFamily="34" charset="0"/>
                  </a:rPr>
                  <a:t>ELECTRICITY CAPACITY/KW</a:t>
                </a:r>
              </a:p>
            </c:rich>
          </c:tx>
          <c:layout>
            <c:manualLayout>
              <c:xMode val="edge"/>
              <c:yMode val="edge"/>
              <c:x val="0.42599233519723079"/>
              <c:y val="0.93497149612372088"/>
            </c:manualLayout>
          </c:layout>
          <c:overlay val="0"/>
          <c:spPr>
            <a:noFill/>
            <a:ln>
              <a:noFill/>
            </a:ln>
            <a:effectLst/>
          </c:spPr>
          <c:txPr>
            <a:bodyPr rot="0" spcFirstLastPara="1" vertOverflow="ellipsis" vert="horz" wrap="square" anchor="ctr" anchorCtr="1"/>
            <a:lstStyle/>
            <a:p>
              <a:pPr>
                <a:defRPr sz="1000" b="0" i="0" u="none" strike="noStrike" kern="1200" cap="all" baseline="0">
                  <a:solidFill>
                    <a:schemeClr val="tx1">
                      <a:lumMod val="50000"/>
                      <a:lumOff val="50000"/>
                    </a:schemeClr>
                  </a:solidFill>
                  <a:latin typeface="Neue Haas Grotesk Tex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Franklin Gothic Book" panose="020B0503020102020204" pitchFamily="34" charset="0"/>
                <a:ea typeface="+mn-ea"/>
                <a:cs typeface="+mn-cs"/>
              </a:defRPr>
            </a:pPr>
            <a:endParaRPr lang="en-US"/>
          </a:p>
        </c:txPr>
        <c:crossAx val="2085370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Franklin Gothic Book" panose="020B05030201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05T01:45:11.136" idx="8">
    <p:pos x="4840" y="4046"/>
    <p:text>Try to popup</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012BA-8869-46C3-8E85-EF1390B500AB}" type="datetimeFigureOut">
              <a:rPr lang="en-US" smtClean="0"/>
              <a:t>3/4/2021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99C9C-F5A7-4D29-B514-C20893E56A3B}" type="slidenum">
              <a:rPr lang="en-US" smtClean="0"/>
              <a:t>‹#›</a:t>
            </a:fld>
            <a:endParaRPr lang="en-US" dirty="0"/>
          </a:p>
        </p:txBody>
      </p:sp>
    </p:spTree>
    <p:extLst>
      <p:ext uri="{BB962C8B-B14F-4D97-AF65-F5344CB8AC3E}">
        <p14:creationId xmlns:p14="http://schemas.microsoft.com/office/powerpoint/2010/main" val="62960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EPA- https://www.epa.gov/egrid/power-profiler#/NYUP </a:t>
            </a:r>
          </a:p>
        </p:txBody>
      </p:sp>
      <p:sp>
        <p:nvSpPr>
          <p:cNvPr id="4" name="Slide Number Placeholder 3"/>
          <p:cNvSpPr>
            <a:spLocks noGrp="1"/>
          </p:cNvSpPr>
          <p:nvPr>
            <p:ph type="sldNum" sz="quarter" idx="5"/>
          </p:nvPr>
        </p:nvSpPr>
        <p:spPr/>
        <p:txBody>
          <a:bodyPr/>
          <a:lstStyle/>
          <a:p>
            <a:fld id="{04199C9C-F5A7-4D29-B514-C20893E56A3B}" type="slidenum">
              <a:rPr lang="en-US" smtClean="0"/>
              <a:t>2</a:t>
            </a:fld>
            <a:endParaRPr lang="en-US" dirty="0"/>
          </a:p>
        </p:txBody>
      </p:sp>
    </p:spTree>
    <p:extLst>
      <p:ext uri="{BB962C8B-B14F-4D97-AF65-F5344CB8AC3E}">
        <p14:creationId xmlns:p14="http://schemas.microsoft.com/office/powerpoint/2010/main" val="19705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99C9C-F5A7-4D29-B514-C20893E56A3B}" type="slidenum">
              <a:rPr lang="en-US" smtClean="0"/>
              <a:t>3</a:t>
            </a:fld>
            <a:endParaRPr lang="en-US" dirty="0"/>
          </a:p>
        </p:txBody>
      </p:sp>
    </p:spTree>
    <p:extLst>
      <p:ext uri="{BB962C8B-B14F-4D97-AF65-F5344CB8AC3E}">
        <p14:creationId xmlns:p14="http://schemas.microsoft.com/office/powerpoint/2010/main" val="408982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99C9C-F5A7-4D29-B514-C20893E56A3B}" type="slidenum">
              <a:rPr lang="en-US" smtClean="0"/>
              <a:t>5</a:t>
            </a:fld>
            <a:endParaRPr lang="en-US" dirty="0"/>
          </a:p>
        </p:txBody>
      </p:sp>
    </p:spTree>
    <p:extLst>
      <p:ext uri="{BB962C8B-B14F-4D97-AF65-F5344CB8AC3E}">
        <p14:creationId xmlns:p14="http://schemas.microsoft.com/office/powerpoint/2010/main" val="12013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698158-E1E6-4E4B-B325-0D169E5136AF}"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80616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F979-AA95-46B0-AFE8-5B55FF7ED0BE}"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59245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B73B2-68B9-4351-A80B-063FFBB19B92}"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219244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587D24-DB6E-462E-B0AB-E5F1ABA8B061}"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0645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BC4A7-80BC-495C-AE20-964D0A022933}"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03949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3B9088-CE7C-463A-AD3E-5F9566EAC9A4}"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413823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36870-FA24-4478-ADB0-5C0C9103562B}" type="datetime1">
              <a:rPr lang="en-US" smtClean="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83813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C19863-D3C8-4926-BE79-9EB375839601}" type="datetime1">
              <a:rPr lang="en-US" smtClean="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23372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D5885-A94D-414B-B55A-44D1CDC737D4}" type="datetime1">
              <a:rPr lang="en-US" smtClean="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00504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B5223-E7A3-4A5E-8E77-273F0985AE36}"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287246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34CC57-EA7D-4C3D-9CC9-EB8A8BF4E271}"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9DD0A-2533-4403-B3E6-06E118BCB239}" type="slidenum">
              <a:rPr lang="en-US" smtClean="0"/>
              <a:t>‹#›</a:t>
            </a:fld>
            <a:endParaRPr lang="en-US" dirty="0"/>
          </a:p>
        </p:txBody>
      </p:sp>
    </p:spTree>
    <p:extLst>
      <p:ext uri="{BB962C8B-B14F-4D97-AF65-F5344CB8AC3E}">
        <p14:creationId xmlns:p14="http://schemas.microsoft.com/office/powerpoint/2010/main" val="181034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74F1D-0104-4AA1-B60B-9C2423709382}" type="datetime1">
              <a:rPr lang="en-US" smtClean="0"/>
              <a:t>3/4/2021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DD0A-2533-4403-B3E6-06E118BCB239}" type="slidenum">
              <a:rPr lang="en-US" smtClean="0"/>
              <a:t>‹#›</a:t>
            </a:fld>
            <a:endParaRPr lang="en-US" dirty="0"/>
          </a:p>
        </p:txBody>
      </p:sp>
    </p:spTree>
    <p:extLst>
      <p:ext uri="{BB962C8B-B14F-4D97-AF65-F5344CB8AC3E}">
        <p14:creationId xmlns:p14="http://schemas.microsoft.com/office/powerpoint/2010/main" val="3382104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egrid/power-profil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Haas Grotesk Text Pro" panose="020B0504020202020204" pitchFamily="34" charset="0"/>
            </a:endParaRPr>
          </a:p>
        </p:txBody>
      </p:sp>
      <p:pic>
        <p:nvPicPr>
          <p:cNvPr id="1026" name="Picture 2">
            <a:extLst>
              <a:ext uri="{FF2B5EF4-FFF2-40B4-BE49-F238E27FC236}">
                <a16:creationId xmlns:a16="http://schemas.microsoft.com/office/drawing/2014/main" id="{F2C40526-B057-4690-99FA-3876C93B89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98" r="15039"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0" name="Freeform: Shape 13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useBgFill="1">
        <p:nvSpPr>
          <p:cNvPr id="142" name="Freeform: Shape 14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p:nvSpPr>
          <p:cNvPr id="9" name="TextBox 8">
            <a:extLst>
              <a:ext uri="{FF2B5EF4-FFF2-40B4-BE49-F238E27FC236}">
                <a16:creationId xmlns:a16="http://schemas.microsoft.com/office/drawing/2014/main" id="{FB4428A5-5AEE-4783-A973-D97F332D26E7}"/>
              </a:ext>
            </a:extLst>
          </p:cNvPr>
          <p:cNvSpPr txBox="1"/>
          <p:nvPr/>
        </p:nvSpPr>
        <p:spPr>
          <a:xfrm>
            <a:off x="477981" y="1122363"/>
            <a:ext cx="402336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dirty="0">
                <a:latin typeface="Neue Haas Grotesk Text Pro" panose="020B0504020202020204" pitchFamily="34" charset="0"/>
                <a:ea typeface="+mj-ea"/>
                <a:cs typeface="+mj-cs"/>
              </a:rPr>
              <a:t>UEM PV Project</a:t>
            </a:r>
            <a:endParaRPr lang="en-US" sz="4800" dirty="0">
              <a:latin typeface="Neue Haas Grotesk Text Pro" panose="020B0504020202020204" pitchFamily="34" charset="0"/>
              <a:ea typeface="+mj-ea"/>
              <a:cs typeface="+mj-cs"/>
            </a:endParaRPr>
          </a:p>
        </p:txBody>
      </p:sp>
      <p:sp>
        <p:nvSpPr>
          <p:cNvPr id="144" name="Rectangle 1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p:nvSpPr>
          <p:cNvPr id="146" name="Rectangle 1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p:nvSpPr>
          <p:cNvPr id="10" name="TextBox 9">
            <a:extLst>
              <a:ext uri="{FF2B5EF4-FFF2-40B4-BE49-F238E27FC236}">
                <a16:creationId xmlns:a16="http://schemas.microsoft.com/office/drawing/2014/main" id="{CEC16F71-F8AC-4210-96B4-C51D2B34649A}"/>
              </a:ext>
            </a:extLst>
          </p:cNvPr>
          <p:cNvSpPr txBox="1"/>
          <p:nvPr/>
        </p:nvSpPr>
        <p:spPr>
          <a:xfrm>
            <a:off x="477981" y="4756935"/>
            <a:ext cx="2984410" cy="369332"/>
          </a:xfrm>
          <a:prstGeom prst="rect">
            <a:avLst/>
          </a:prstGeom>
          <a:noFill/>
        </p:spPr>
        <p:txBody>
          <a:bodyPr wrap="square" rtlCol="0">
            <a:spAutoFit/>
          </a:bodyPr>
          <a:lstStyle/>
          <a:p>
            <a:r>
              <a:rPr lang="en-US" dirty="0">
                <a:latin typeface="Neue Haas Grotesk Text Pro" panose="020B0504020202020204" pitchFamily="34" charset="0"/>
              </a:rPr>
              <a:t>Beauclaire Mbanya Jr.</a:t>
            </a:r>
          </a:p>
        </p:txBody>
      </p:sp>
      <p:sp>
        <p:nvSpPr>
          <p:cNvPr id="2" name="Footer Placeholder 1">
            <a:extLst>
              <a:ext uri="{FF2B5EF4-FFF2-40B4-BE49-F238E27FC236}">
                <a16:creationId xmlns:a16="http://schemas.microsoft.com/office/drawing/2014/main" id="{19B61DC6-D6ED-4961-B42E-227C0495E0E0}"/>
              </a:ext>
            </a:extLst>
          </p:cNvPr>
          <p:cNvSpPr>
            <a:spLocks noGrp="1"/>
          </p:cNvSpPr>
          <p:nvPr>
            <p:ph type="ftr" sz="quarter" idx="11"/>
          </p:nvPr>
        </p:nvSpPr>
        <p:spPr/>
        <p:txBody>
          <a:bodyPr/>
          <a:lstStyle/>
          <a:p>
            <a:endParaRPr lang="en-US" dirty="0">
              <a:latin typeface="Neue Haas Grotesk Text Pro" panose="020B0504020202020204" pitchFamily="34" charset="0"/>
            </a:endParaRPr>
          </a:p>
        </p:txBody>
      </p:sp>
      <p:sp>
        <p:nvSpPr>
          <p:cNvPr id="3" name="Slide Number Placeholder 2">
            <a:extLst>
              <a:ext uri="{FF2B5EF4-FFF2-40B4-BE49-F238E27FC236}">
                <a16:creationId xmlns:a16="http://schemas.microsoft.com/office/drawing/2014/main" id="{B8EA131A-4E96-484C-8645-0CEC8D0948C4}"/>
              </a:ext>
            </a:extLst>
          </p:cNvPr>
          <p:cNvSpPr>
            <a:spLocks noGrp="1"/>
          </p:cNvSpPr>
          <p:nvPr>
            <p:ph type="sldNum" sz="quarter" idx="12"/>
          </p:nvPr>
        </p:nvSpPr>
        <p:spPr/>
        <p:txBody>
          <a:bodyPr/>
          <a:lstStyle/>
          <a:p>
            <a:fld id="{2749DD0A-2533-4403-B3E6-06E118BCB239}" type="slidenum">
              <a:rPr lang="en-US" smtClean="0">
                <a:latin typeface="Neue Haas Grotesk Text Pro" panose="020B0504020202020204" pitchFamily="34" charset="0"/>
              </a:rPr>
              <a:t>1</a:t>
            </a:fld>
            <a:endParaRPr lang="en-US" dirty="0">
              <a:latin typeface="Neue Haas Grotesk Text Pro" panose="020B0504020202020204" pitchFamily="34" charset="0"/>
            </a:endParaRPr>
          </a:p>
        </p:txBody>
      </p:sp>
    </p:spTree>
    <p:extLst>
      <p:ext uri="{BB962C8B-B14F-4D97-AF65-F5344CB8AC3E}">
        <p14:creationId xmlns:p14="http://schemas.microsoft.com/office/powerpoint/2010/main" val="4064776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A2A82-8C16-46A8-9525-51C133C69836}"/>
              </a:ext>
            </a:extLst>
          </p:cNvPr>
          <p:cNvSpPr>
            <a:spLocks noGrp="1"/>
          </p:cNvSpPr>
          <p:nvPr>
            <p:ph type="title"/>
          </p:nvPr>
        </p:nvSpPr>
        <p:spPr>
          <a:xfrm>
            <a:off x="841248" y="251312"/>
            <a:ext cx="10506456" cy="1010264"/>
          </a:xfrm>
        </p:spPr>
        <p:txBody>
          <a:bodyPr anchor="ctr">
            <a:noAutofit/>
          </a:bodyPr>
          <a:lstStyle/>
          <a:p>
            <a:br>
              <a:rPr lang="en-US" sz="3200" b="1" dirty="0">
                <a:latin typeface="Neue Haas Grotesk Text Pro" panose="020B0504020202020204" pitchFamily="34" charset="0"/>
              </a:rPr>
            </a:br>
            <a:r>
              <a:rPr lang="en-US" sz="3200" b="1" dirty="0">
                <a:latin typeface="Neue Haas Grotesk Text Pro" panose="020B0504020202020204" pitchFamily="34" charset="0"/>
              </a:rPr>
              <a:t>On-site Solar Comparison</a:t>
            </a:r>
            <a:br>
              <a:rPr lang="en-US" sz="3200" b="1" dirty="0">
                <a:latin typeface="Neue Haas Grotesk Text Pro" panose="020B0504020202020204" pitchFamily="34" charset="0"/>
              </a:rPr>
            </a:br>
            <a:endParaRPr lang="en-US" sz="3200" b="1" dirty="0">
              <a:latin typeface="Neue Haas Grotesk Text Pro" panose="020B0504020202020204" pitchFamily="34" charset="0"/>
            </a:endParaRPr>
          </a:p>
        </p:txBody>
      </p:sp>
      <p:sp>
        <p:nvSpPr>
          <p:cNvPr id="20" name="Rectangle 1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Footer Placeholder 2">
            <a:extLst>
              <a:ext uri="{FF2B5EF4-FFF2-40B4-BE49-F238E27FC236}">
                <a16:creationId xmlns:a16="http://schemas.microsoft.com/office/drawing/2014/main" id="{1BF037A0-5AAA-42B2-A752-DF2F0FD4E7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14DB6A-86A4-4176-B956-6512C4452BD3}"/>
              </a:ext>
            </a:extLst>
          </p:cNvPr>
          <p:cNvSpPr>
            <a:spLocks noGrp="1"/>
          </p:cNvSpPr>
          <p:nvPr>
            <p:ph type="sldNum" sz="quarter" idx="12"/>
          </p:nvPr>
        </p:nvSpPr>
        <p:spPr/>
        <p:txBody>
          <a:bodyPr/>
          <a:lstStyle/>
          <a:p>
            <a:fld id="{2749DD0A-2533-4403-B3E6-06E118BCB239}" type="slidenum">
              <a:rPr lang="en-US" smtClean="0"/>
              <a:t>10</a:t>
            </a:fld>
            <a:endParaRPr lang="en-US" dirty="0"/>
          </a:p>
        </p:txBody>
      </p:sp>
      <p:graphicFrame>
        <p:nvGraphicFramePr>
          <p:cNvPr id="11" name="Content Placeholder 10">
            <a:extLst>
              <a:ext uri="{FF2B5EF4-FFF2-40B4-BE49-F238E27FC236}">
                <a16:creationId xmlns:a16="http://schemas.microsoft.com/office/drawing/2014/main" id="{00000000-0008-0000-0A00-000004000000}"/>
              </a:ext>
            </a:extLst>
          </p:cNvPr>
          <p:cNvGraphicFramePr>
            <a:graphicFrameLocks noGrp="1"/>
          </p:cNvGraphicFramePr>
          <p:nvPr>
            <p:ph idx="1"/>
            <p:extLst>
              <p:ext uri="{D42A27DB-BD31-4B8C-83A1-F6EECF244321}">
                <p14:modId xmlns:p14="http://schemas.microsoft.com/office/powerpoint/2010/main" val="367250273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661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9C704F-88B9-4D03-BA80-D46E3AB6375E}"/>
              </a:ext>
            </a:extLst>
          </p:cNvPr>
          <p:cNvSpPr>
            <a:spLocks noGrp="1"/>
          </p:cNvSpPr>
          <p:nvPr>
            <p:ph type="title"/>
          </p:nvPr>
        </p:nvSpPr>
        <p:spPr>
          <a:xfrm>
            <a:off x="841248" y="251312"/>
            <a:ext cx="10506456" cy="1010264"/>
          </a:xfrm>
        </p:spPr>
        <p:txBody>
          <a:bodyPr anchor="ctr">
            <a:noAutofit/>
          </a:bodyPr>
          <a:lstStyle/>
          <a:p>
            <a:br>
              <a:rPr lang="en-US" sz="3200" b="1" dirty="0">
                <a:latin typeface="Neue Haas Grotesk Text Pro" panose="020B0504020202020204" pitchFamily="34" charset="0"/>
              </a:rPr>
            </a:br>
            <a:r>
              <a:rPr lang="en-US" sz="3200" b="1" dirty="0">
                <a:latin typeface="Neue Haas Grotesk Text Pro" panose="020B0504020202020204" pitchFamily="34" charset="0"/>
              </a:rPr>
              <a:t>On-site Wind Comparison</a:t>
            </a:r>
            <a:br>
              <a:rPr lang="en-US" sz="3200" b="1" dirty="0">
                <a:latin typeface="Neue Haas Grotesk Text Pro" panose="020B0504020202020204" pitchFamily="34" charset="0"/>
              </a:rPr>
            </a:br>
            <a:endParaRPr lang="en-US" sz="3200" b="1" dirty="0">
              <a:latin typeface="Neue Haas Grotesk Text Pro" panose="020B0504020202020204" pitchFamily="34" charset="0"/>
            </a:endParaRP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Footer Placeholder 2">
            <a:extLst>
              <a:ext uri="{FF2B5EF4-FFF2-40B4-BE49-F238E27FC236}">
                <a16:creationId xmlns:a16="http://schemas.microsoft.com/office/drawing/2014/main" id="{E812ED58-303D-4620-B20D-25B24DDF6B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73D201-511B-42DF-85A7-661A45704468}"/>
              </a:ext>
            </a:extLst>
          </p:cNvPr>
          <p:cNvSpPr>
            <a:spLocks noGrp="1"/>
          </p:cNvSpPr>
          <p:nvPr>
            <p:ph type="sldNum" sz="quarter" idx="12"/>
          </p:nvPr>
        </p:nvSpPr>
        <p:spPr/>
        <p:txBody>
          <a:bodyPr/>
          <a:lstStyle/>
          <a:p>
            <a:fld id="{2749DD0A-2533-4403-B3E6-06E118BCB239}" type="slidenum">
              <a:rPr lang="en-US" smtClean="0"/>
              <a:t>11</a:t>
            </a:fld>
            <a:endParaRPr lang="en-US" dirty="0"/>
          </a:p>
        </p:txBody>
      </p:sp>
      <p:graphicFrame>
        <p:nvGraphicFramePr>
          <p:cNvPr id="12" name="Content Placeholder 11">
            <a:extLst>
              <a:ext uri="{FF2B5EF4-FFF2-40B4-BE49-F238E27FC236}">
                <a16:creationId xmlns:a16="http://schemas.microsoft.com/office/drawing/2014/main" id="{00000000-0008-0000-0A00-000008000000}"/>
              </a:ext>
            </a:extLst>
          </p:cNvPr>
          <p:cNvGraphicFramePr>
            <a:graphicFrameLocks noGrp="1"/>
          </p:cNvGraphicFramePr>
          <p:nvPr>
            <p:ph idx="1"/>
            <p:extLst>
              <p:ext uri="{D42A27DB-BD31-4B8C-83A1-F6EECF244321}">
                <p14:modId xmlns:p14="http://schemas.microsoft.com/office/powerpoint/2010/main" val="4852831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4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C704F-88B9-4D03-BA80-D46E3AB6375E}"/>
              </a:ext>
            </a:extLst>
          </p:cNvPr>
          <p:cNvSpPr>
            <a:spLocks noGrp="1"/>
          </p:cNvSpPr>
          <p:nvPr>
            <p:ph type="title"/>
          </p:nvPr>
        </p:nvSpPr>
        <p:spPr>
          <a:xfrm>
            <a:off x="2103121" y="310343"/>
            <a:ext cx="7985759" cy="868823"/>
          </a:xfrm>
        </p:spPr>
        <p:txBody>
          <a:bodyPr vert="horz" lIns="91440" tIns="45720" rIns="91440" bIns="45720" rtlCol="0" anchor="ctr">
            <a:normAutofit fontScale="90000"/>
          </a:bodyPr>
          <a:lstStyle/>
          <a:p>
            <a:pPr algn="ctr"/>
            <a:r>
              <a:rPr lang="en-US" sz="3100" b="1" kern="1200" dirty="0">
                <a:solidFill>
                  <a:schemeClr val="tx1"/>
                </a:solidFill>
                <a:latin typeface="Franklin Gothic Book" panose="020B0503020102020204" pitchFamily="34" charset="0"/>
              </a:rPr>
              <a:t>Green Energy Rating – Peer Colleges Comparison</a:t>
            </a:r>
          </a:p>
        </p:txBody>
      </p:sp>
      <p:sp>
        <p:nvSpPr>
          <p:cNvPr id="22" name="Rectangle: Rounded Corners 2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Footer Placeholder 2">
            <a:extLst>
              <a:ext uri="{FF2B5EF4-FFF2-40B4-BE49-F238E27FC236}">
                <a16:creationId xmlns:a16="http://schemas.microsoft.com/office/drawing/2014/main" id="{EE298679-C745-4D2B-8FF8-19165AC7E64C}"/>
              </a:ext>
            </a:extLst>
          </p:cNvPr>
          <p:cNvSpPr>
            <a:spLocks noGrp="1"/>
          </p:cNvSpPr>
          <p:nvPr>
            <p:ph type="ftr" sz="quarter" idx="11"/>
          </p:nvPr>
        </p:nvSpPr>
        <p:spPr>
          <a:xfrm>
            <a:off x="259063" y="6242050"/>
            <a:ext cx="10540744" cy="365125"/>
          </a:xfrm>
        </p:spPr>
        <p:txBody>
          <a:bodyPr/>
          <a:lstStyle/>
          <a:p>
            <a:r>
              <a:rPr lang="en-US"/>
              <a:t>%GP – The % of the renewable energy in the electricity grid of the universities</a:t>
            </a:r>
          </a:p>
          <a:p>
            <a:r>
              <a:rPr lang="en-US"/>
              <a:t>STARS Rating measures the measures the sustainability performances of universities. Rating : Bronze → silver → gold → platinum (increasing ranking from left to right)</a:t>
            </a:r>
            <a:endParaRPr lang="en-US" dirty="0"/>
          </a:p>
        </p:txBody>
      </p:sp>
      <p:sp>
        <p:nvSpPr>
          <p:cNvPr id="4" name="Slide Number Placeholder 3">
            <a:extLst>
              <a:ext uri="{FF2B5EF4-FFF2-40B4-BE49-F238E27FC236}">
                <a16:creationId xmlns:a16="http://schemas.microsoft.com/office/drawing/2014/main" id="{D634C740-EB01-4B01-92A9-3760E8AD3850}"/>
              </a:ext>
            </a:extLst>
          </p:cNvPr>
          <p:cNvSpPr>
            <a:spLocks noGrp="1"/>
          </p:cNvSpPr>
          <p:nvPr>
            <p:ph type="sldNum" sz="quarter" idx="12"/>
          </p:nvPr>
        </p:nvSpPr>
        <p:spPr/>
        <p:txBody>
          <a:bodyPr/>
          <a:lstStyle/>
          <a:p>
            <a:fld id="{2749DD0A-2533-4403-B3E6-06E118BCB239}" type="slidenum">
              <a:rPr lang="en-US" smtClean="0"/>
              <a:t>12</a:t>
            </a:fld>
            <a:endParaRPr lang="en-US" dirty="0"/>
          </a:p>
        </p:txBody>
      </p:sp>
      <p:graphicFrame>
        <p:nvGraphicFramePr>
          <p:cNvPr id="10" name="Object 9">
            <a:extLst>
              <a:ext uri="{FF2B5EF4-FFF2-40B4-BE49-F238E27FC236}">
                <a16:creationId xmlns:a16="http://schemas.microsoft.com/office/drawing/2014/main" id="{B26E19BC-73DC-4C65-AA35-3894DF8FD5A9}"/>
              </a:ext>
            </a:extLst>
          </p:cNvPr>
          <p:cNvGraphicFramePr>
            <a:graphicFrameLocks noChangeAspect="1"/>
          </p:cNvGraphicFramePr>
          <p:nvPr>
            <p:extLst>
              <p:ext uri="{D42A27DB-BD31-4B8C-83A1-F6EECF244321}">
                <p14:modId xmlns:p14="http://schemas.microsoft.com/office/powerpoint/2010/main" val="1506154201"/>
              </p:ext>
            </p:extLst>
          </p:nvPr>
        </p:nvGraphicFramePr>
        <p:xfrm>
          <a:off x="98425" y="2576887"/>
          <a:ext cx="11995150" cy="2165350"/>
        </p:xfrm>
        <a:graphic>
          <a:graphicData uri="http://schemas.openxmlformats.org/presentationml/2006/ole">
            <mc:AlternateContent xmlns:mc="http://schemas.openxmlformats.org/markup-compatibility/2006">
              <mc:Choice xmlns:v="urn:schemas-microsoft-com:vml" Requires="v">
                <p:oleObj spid="_x0000_s3078" name="Worksheet" r:id="rId3" imgW="11995113" imgH="2165394" progId="Excel.Sheet.12">
                  <p:embed/>
                </p:oleObj>
              </mc:Choice>
              <mc:Fallback>
                <p:oleObj name="Worksheet" r:id="rId3" imgW="11995113" imgH="2165394" progId="Excel.Sheet.12">
                  <p:embed/>
                  <p:pic>
                    <p:nvPicPr>
                      <p:cNvPr id="9" name="Object 8">
                        <a:extLst>
                          <a:ext uri="{FF2B5EF4-FFF2-40B4-BE49-F238E27FC236}">
                            <a16:creationId xmlns:a16="http://schemas.microsoft.com/office/drawing/2014/main" id="{12A0E669-2E42-4FE7-9CA3-7F72D4CB869B}"/>
                          </a:ext>
                        </a:extLst>
                      </p:cNvPr>
                      <p:cNvPicPr/>
                      <p:nvPr/>
                    </p:nvPicPr>
                    <p:blipFill>
                      <a:blip r:embed="rId4"/>
                      <a:stretch>
                        <a:fillRect/>
                      </a:stretch>
                    </p:blipFill>
                    <p:spPr>
                      <a:xfrm>
                        <a:off x="98425" y="2576887"/>
                        <a:ext cx="11995150" cy="2165350"/>
                      </a:xfrm>
                      <a:prstGeom prst="rect">
                        <a:avLst/>
                      </a:prstGeom>
                    </p:spPr>
                  </p:pic>
                </p:oleObj>
              </mc:Fallback>
            </mc:AlternateContent>
          </a:graphicData>
        </a:graphic>
      </p:graphicFrame>
    </p:spTree>
    <p:extLst>
      <p:ext uri="{BB962C8B-B14F-4D97-AF65-F5344CB8AC3E}">
        <p14:creationId xmlns:p14="http://schemas.microsoft.com/office/powerpoint/2010/main" val="143671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4C9F28-1B03-4A19-81CE-61EBBB12EE5B}"/>
              </a:ext>
            </a:extLst>
          </p:cNvPr>
          <p:cNvSpPr>
            <a:spLocks noGrp="1"/>
          </p:cNvSpPr>
          <p:nvPr>
            <p:ph type="title"/>
          </p:nvPr>
        </p:nvSpPr>
        <p:spPr>
          <a:xfrm>
            <a:off x="1115568" y="548640"/>
            <a:ext cx="10168128" cy="1179576"/>
          </a:xfrm>
        </p:spPr>
        <p:txBody>
          <a:bodyPr>
            <a:normAutofit/>
          </a:bodyPr>
          <a:lstStyle/>
          <a:p>
            <a:r>
              <a:rPr lang="en-US" sz="3200" b="1" dirty="0">
                <a:latin typeface="Neue Haas Grotesk Text Pro" panose="020B0504020202020204" pitchFamily="34" charset="0"/>
              </a:rPr>
              <a:t>Conclusion</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757FFE4-A729-4BD8-9508-CF9462414EFD}"/>
              </a:ext>
            </a:extLst>
          </p:cNvPr>
          <p:cNvSpPr>
            <a:spLocks noGrp="1"/>
          </p:cNvSpPr>
          <p:nvPr>
            <p:ph idx="1"/>
          </p:nvPr>
        </p:nvSpPr>
        <p:spPr>
          <a:xfrm>
            <a:off x="1115568" y="2481943"/>
            <a:ext cx="10168128" cy="3695020"/>
          </a:xfrm>
        </p:spPr>
        <p:txBody>
          <a:bodyPr>
            <a:normAutofit lnSpcReduction="10000"/>
          </a:bodyPr>
          <a:lstStyle/>
          <a:p>
            <a:r>
              <a:rPr lang="en-US" sz="2000" dirty="0">
                <a:latin typeface="Neue Haas Grotesk Text Pro" panose="020B0504020202020204" pitchFamily="34" charset="0"/>
              </a:rPr>
              <a:t>If Solar roof capacity is fully used, it would meet 8.2% of the university’s electricity consumption.</a:t>
            </a:r>
          </a:p>
          <a:p>
            <a:r>
              <a:rPr lang="en-US" sz="2000" dirty="0">
                <a:latin typeface="Neue Haas Grotesk Text Pro" panose="020B0504020202020204" pitchFamily="34" charset="0"/>
              </a:rPr>
              <a:t>262 acres of solar PV land space is required to meet all the university’s electricity needs.</a:t>
            </a:r>
          </a:p>
          <a:p>
            <a:r>
              <a:rPr lang="en-US" sz="2000" dirty="0">
                <a:latin typeface="Neue Haas Grotesk Text Pro" panose="020B0504020202020204" pitchFamily="34" charset="0"/>
              </a:rPr>
              <a:t>Leveraging solar roof is valuable in decreasing GHG emissions. If fully capitalized, the maximum GHG from purchased electricity reduced by solar roof is 15%.</a:t>
            </a:r>
          </a:p>
          <a:p>
            <a:r>
              <a:rPr lang="en-US" sz="2000" dirty="0">
                <a:latin typeface="Neue Haas Grotesk Text Pro" panose="020B0504020202020204" pitchFamily="34" charset="0"/>
              </a:rPr>
              <a:t>Solar PV does not greatly impact the %GP in the grid for the university when it replaces purchased electricity since the grid in NYUP is low carbon intensity. However, it is valuable when it replaces electricity generated from cogeneration as cogenerated electricity is produced with natural gas. </a:t>
            </a:r>
          </a:p>
          <a:p>
            <a:r>
              <a:rPr lang="en-US" sz="2000" dirty="0">
                <a:latin typeface="Neue Haas Grotesk Text Pro" panose="020B0504020202020204" pitchFamily="34" charset="0"/>
              </a:rPr>
              <a:t>Further study is recommended to analyze the GHG from cogeneration, economics of the solar incorporation, </a:t>
            </a:r>
          </a:p>
          <a:p>
            <a:endParaRPr lang="en-US" sz="2000" dirty="0"/>
          </a:p>
        </p:txBody>
      </p:sp>
      <p:sp>
        <p:nvSpPr>
          <p:cNvPr id="4" name="Footer Placeholder 3">
            <a:extLst>
              <a:ext uri="{FF2B5EF4-FFF2-40B4-BE49-F238E27FC236}">
                <a16:creationId xmlns:a16="http://schemas.microsoft.com/office/drawing/2014/main" id="{3CFC6876-939F-4D73-8A48-AC7B3B5A3CA8}"/>
              </a:ext>
            </a:extLst>
          </p:cNvPr>
          <p:cNvSpPr>
            <a:spLocks noGrp="1"/>
          </p:cNvSpPr>
          <p:nvPr>
            <p:ph type="ftr" sz="quarter" idx="11"/>
          </p:nvPr>
        </p:nvSpPr>
        <p:spPr>
          <a:xfrm>
            <a:off x="4038600" y="6356350"/>
            <a:ext cx="4114800" cy="365125"/>
          </a:xfrm>
        </p:spPr>
        <p:txBody>
          <a:bodyPr>
            <a:normAutofit/>
          </a:bodyPr>
          <a:lstStyle/>
          <a:p>
            <a:endParaRPr lang="en-US">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1DE17A4B-4298-4EB1-8D8F-EBEF4E06E60A}"/>
              </a:ext>
            </a:extLst>
          </p:cNvPr>
          <p:cNvSpPr>
            <a:spLocks noGrp="1"/>
          </p:cNvSpPr>
          <p:nvPr>
            <p:ph type="sldNum" sz="quarter" idx="12"/>
          </p:nvPr>
        </p:nvSpPr>
        <p:spPr>
          <a:xfrm>
            <a:off x="8540496" y="6356350"/>
            <a:ext cx="2743200" cy="365125"/>
          </a:xfrm>
        </p:spPr>
        <p:txBody>
          <a:bodyPr>
            <a:normAutofit/>
          </a:bodyPr>
          <a:lstStyle/>
          <a:p>
            <a:pPr>
              <a:spcAft>
                <a:spcPts val="600"/>
              </a:spcAft>
            </a:pPr>
            <a:fld id="{2749DD0A-2533-4403-B3E6-06E118BCB239}"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387227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F33D3-BACE-481A-89E3-15850EF5D0FB}"/>
              </a:ext>
            </a:extLst>
          </p:cNvPr>
          <p:cNvSpPr>
            <a:spLocks noGrp="1"/>
          </p:cNvSpPr>
          <p:nvPr>
            <p:ph type="title"/>
          </p:nvPr>
        </p:nvSpPr>
        <p:spPr>
          <a:xfrm>
            <a:off x="841248" y="251312"/>
            <a:ext cx="10506456" cy="1010264"/>
          </a:xfrm>
        </p:spPr>
        <p:txBody>
          <a:bodyPr anchor="ctr">
            <a:normAutofit/>
          </a:bodyPr>
          <a:lstStyle/>
          <a:p>
            <a:r>
              <a:rPr lang="en-US" sz="3600" b="1" dirty="0">
                <a:latin typeface="Neue Haas Grotesk Text Pro" panose="020B0504020202020204" pitchFamily="34" charset="0"/>
              </a:rPr>
              <a:t>New York State Energy Portfolio</a:t>
            </a:r>
          </a:p>
        </p:txBody>
      </p:sp>
      <p:sp>
        <p:nvSpPr>
          <p:cNvPr id="46" name="Rectangle 45">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ooter Placeholder 2">
            <a:extLst>
              <a:ext uri="{FF2B5EF4-FFF2-40B4-BE49-F238E27FC236}">
                <a16:creationId xmlns:a16="http://schemas.microsoft.com/office/drawing/2014/main" id="{B266023C-7263-49B4-A547-8153E8DE23A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solidFill>
                  <a:schemeClr val="tx1">
                    <a:lumMod val="50000"/>
                    <a:lumOff val="50000"/>
                  </a:schemeClr>
                </a:solidFill>
                <a:latin typeface="Neue Haas Grotesk Text Pro" panose="020B0504020202020204" pitchFamily="34" charset="0"/>
              </a:rPr>
              <a:t>Source: EPA - </a:t>
            </a:r>
            <a:r>
              <a:rPr lang="en-US" sz="1100">
                <a:solidFill>
                  <a:schemeClr val="tx1">
                    <a:lumMod val="50000"/>
                    <a:lumOff val="50000"/>
                  </a:schemeClr>
                </a:solidFill>
                <a:latin typeface="Neue Haas Grotesk Text Pro" panose="020B0504020202020204" pitchFamily="34" charset="0"/>
                <a:hlinkClick r:id="rId3"/>
              </a:rPr>
              <a:t>https://www.epa.gov/egrid/power-profiler#/</a:t>
            </a:r>
            <a:r>
              <a:rPr lang="en-US" sz="1100">
                <a:solidFill>
                  <a:schemeClr val="tx1">
                    <a:lumMod val="50000"/>
                    <a:lumOff val="50000"/>
                  </a:schemeClr>
                </a:solidFill>
                <a:latin typeface="Neue Haas Grotesk Text Pro" panose="020B0504020202020204" pitchFamily="34" charset="0"/>
              </a:rPr>
              <a:t> </a:t>
            </a:r>
            <a:endParaRPr lang="en-US" sz="1100" dirty="0">
              <a:solidFill>
                <a:schemeClr val="tx1">
                  <a:lumMod val="50000"/>
                  <a:lumOff val="50000"/>
                </a:schemeClr>
              </a:solidFill>
              <a:latin typeface="Neue Haas Grotesk Text Pro" panose="020B0504020202020204" pitchFamily="34" charset="0"/>
            </a:endParaRPr>
          </a:p>
        </p:txBody>
      </p:sp>
      <p:sp>
        <p:nvSpPr>
          <p:cNvPr id="4" name="Slide Number Placeholder 3">
            <a:extLst>
              <a:ext uri="{FF2B5EF4-FFF2-40B4-BE49-F238E27FC236}">
                <a16:creationId xmlns:a16="http://schemas.microsoft.com/office/drawing/2014/main" id="{B05E3B76-9420-4D7F-8913-4E007919D73C}"/>
              </a:ext>
            </a:extLst>
          </p:cNvPr>
          <p:cNvSpPr>
            <a:spLocks noGrp="1"/>
          </p:cNvSpPr>
          <p:nvPr>
            <p:ph type="sldNum" sz="quarter" idx="12"/>
          </p:nvPr>
        </p:nvSpPr>
        <p:spPr>
          <a:xfrm>
            <a:off x="8860536" y="6356350"/>
            <a:ext cx="2490216" cy="365125"/>
          </a:xfrm>
        </p:spPr>
        <p:txBody>
          <a:bodyPr>
            <a:normAutofit/>
          </a:bodyPr>
          <a:lstStyle/>
          <a:p>
            <a:pPr>
              <a:spcAft>
                <a:spcPts val="600"/>
              </a:spcAft>
            </a:pPr>
            <a:fld id="{2749DD0A-2533-4403-B3E6-06E118BCB239}" type="slidenum">
              <a:rPr lang="en-US">
                <a:solidFill>
                  <a:schemeClr val="tx1">
                    <a:lumMod val="50000"/>
                    <a:lumOff val="50000"/>
                  </a:schemeClr>
                </a:solidFill>
                <a:latin typeface="Neue Haas Grotesk Text Pro" panose="020B0504020202020204" pitchFamily="34" charset="0"/>
              </a:rPr>
              <a:pPr>
                <a:spcAft>
                  <a:spcPts val="600"/>
                </a:spcAft>
              </a:pPr>
              <a:t>2</a:t>
            </a:fld>
            <a:endParaRPr lang="en-US">
              <a:solidFill>
                <a:schemeClr val="tx1">
                  <a:lumMod val="50000"/>
                  <a:lumOff val="50000"/>
                </a:schemeClr>
              </a:solidFill>
              <a:latin typeface="Neue Haas Grotesk Text Pro" panose="020B0504020202020204" pitchFamily="34" charset="0"/>
            </a:endParaRPr>
          </a:p>
        </p:txBody>
      </p:sp>
      <p:graphicFrame>
        <p:nvGraphicFramePr>
          <p:cNvPr id="14" name="Content Placeholder 6">
            <a:extLst>
              <a:ext uri="{FF2B5EF4-FFF2-40B4-BE49-F238E27FC236}">
                <a16:creationId xmlns:a16="http://schemas.microsoft.com/office/drawing/2014/main" id="{3BB75948-E434-4289-88C1-94F1634B35A8}"/>
              </a:ext>
            </a:extLst>
          </p:cNvPr>
          <p:cNvGraphicFramePr>
            <a:graphicFrameLocks noGrp="1"/>
          </p:cNvGraphicFramePr>
          <p:nvPr>
            <p:ph idx="1"/>
            <p:extLst>
              <p:ext uri="{D42A27DB-BD31-4B8C-83A1-F6EECF244321}">
                <p14:modId xmlns:p14="http://schemas.microsoft.com/office/powerpoint/2010/main" val="3103427467"/>
              </p:ext>
            </p:extLst>
          </p:nvPr>
        </p:nvGraphicFramePr>
        <p:xfrm>
          <a:off x="838200" y="1650222"/>
          <a:ext cx="10506456" cy="45849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149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e Haas Grotesk Text Pro" panose="020B0504020202020204" pitchFamily="34" charset="0"/>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panose="020B0504020202020204" pitchFamily="34" charset="0"/>
            </a:endParaRPr>
          </a:p>
        </p:txBody>
      </p:sp>
      <p:sp>
        <p:nvSpPr>
          <p:cNvPr id="2" name="Title 1">
            <a:extLst>
              <a:ext uri="{FF2B5EF4-FFF2-40B4-BE49-F238E27FC236}">
                <a16:creationId xmlns:a16="http://schemas.microsoft.com/office/drawing/2014/main" id="{9ADE652F-0E41-4312-908F-ECE05BAD99F4}"/>
              </a:ext>
            </a:extLst>
          </p:cNvPr>
          <p:cNvSpPr>
            <a:spLocks noGrp="1"/>
          </p:cNvSpPr>
          <p:nvPr>
            <p:ph type="title"/>
          </p:nvPr>
        </p:nvSpPr>
        <p:spPr>
          <a:xfrm>
            <a:off x="566928" y="561054"/>
            <a:ext cx="11301447" cy="1179576"/>
          </a:xfrm>
        </p:spPr>
        <p:txBody>
          <a:bodyPr>
            <a:normAutofit/>
          </a:bodyPr>
          <a:lstStyle/>
          <a:p>
            <a:r>
              <a:rPr lang="en-US" sz="2800" b="1" dirty="0">
                <a:latin typeface="Neue Haas Grotesk Text Pro" panose="020B0504020202020204" pitchFamily="34" charset="0"/>
              </a:rPr>
              <a:t>Solar Roof Analysis: How much electricity to be generated.</a:t>
            </a:r>
          </a:p>
        </p:txBody>
      </p:sp>
      <p:sp>
        <p:nvSpPr>
          <p:cNvPr id="20"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Neue Haas Grotesk Text Pro" panose="020B0504020202020204" pitchFamily="34" charset="0"/>
            </a:endParaRPr>
          </a:p>
        </p:txBody>
      </p:sp>
      <p:graphicFrame>
        <p:nvGraphicFramePr>
          <p:cNvPr id="10" name="Content Placeholder 9">
            <a:extLst>
              <a:ext uri="{FF2B5EF4-FFF2-40B4-BE49-F238E27FC236}">
                <a16:creationId xmlns:a16="http://schemas.microsoft.com/office/drawing/2014/main" id="{85D5B9AA-3BFF-4DD3-83A5-9B84DD2727D3}"/>
              </a:ext>
            </a:extLst>
          </p:cNvPr>
          <p:cNvGraphicFramePr>
            <a:graphicFrameLocks noGrp="1"/>
          </p:cNvGraphicFramePr>
          <p:nvPr>
            <p:ph idx="1"/>
            <p:extLst>
              <p:ext uri="{D42A27DB-BD31-4B8C-83A1-F6EECF244321}">
                <p14:modId xmlns:p14="http://schemas.microsoft.com/office/powerpoint/2010/main" val="588747563"/>
              </p:ext>
            </p:extLst>
          </p:nvPr>
        </p:nvGraphicFramePr>
        <p:xfrm>
          <a:off x="821717" y="2379598"/>
          <a:ext cx="10548565" cy="3743802"/>
        </p:xfrm>
        <a:graphic>
          <a:graphicData uri="http://schemas.openxmlformats.org/drawingml/2006/table">
            <a:tbl>
              <a:tblPr/>
              <a:tblGrid>
                <a:gridCol w="1713886">
                  <a:extLst>
                    <a:ext uri="{9D8B030D-6E8A-4147-A177-3AD203B41FA5}">
                      <a16:colId xmlns:a16="http://schemas.microsoft.com/office/drawing/2014/main" val="1140871616"/>
                    </a:ext>
                  </a:extLst>
                </a:gridCol>
                <a:gridCol w="1795501">
                  <a:extLst>
                    <a:ext uri="{9D8B030D-6E8A-4147-A177-3AD203B41FA5}">
                      <a16:colId xmlns:a16="http://schemas.microsoft.com/office/drawing/2014/main" val="3321494073"/>
                    </a:ext>
                  </a:extLst>
                </a:gridCol>
                <a:gridCol w="1285416">
                  <a:extLst>
                    <a:ext uri="{9D8B030D-6E8A-4147-A177-3AD203B41FA5}">
                      <a16:colId xmlns:a16="http://schemas.microsoft.com/office/drawing/2014/main" val="2180246019"/>
                    </a:ext>
                  </a:extLst>
                </a:gridCol>
                <a:gridCol w="1428238">
                  <a:extLst>
                    <a:ext uri="{9D8B030D-6E8A-4147-A177-3AD203B41FA5}">
                      <a16:colId xmlns:a16="http://schemas.microsoft.com/office/drawing/2014/main" val="510722476"/>
                    </a:ext>
                  </a:extLst>
                </a:gridCol>
                <a:gridCol w="2162762">
                  <a:extLst>
                    <a:ext uri="{9D8B030D-6E8A-4147-A177-3AD203B41FA5}">
                      <a16:colId xmlns:a16="http://schemas.microsoft.com/office/drawing/2014/main" val="1719647323"/>
                    </a:ext>
                  </a:extLst>
                </a:gridCol>
                <a:gridCol w="2162762">
                  <a:extLst>
                    <a:ext uri="{9D8B030D-6E8A-4147-A177-3AD203B41FA5}">
                      <a16:colId xmlns:a16="http://schemas.microsoft.com/office/drawing/2014/main" val="2640365169"/>
                    </a:ext>
                  </a:extLst>
                </a:gridCol>
              </a:tblGrid>
              <a:tr h="1282123">
                <a:tc>
                  <a:txBody>
                    <a:bodyPr/>
                    <a:lstStyle/>
                    <a:p>
                      <a:pPr algn="l" fontAlgn="b"/>
                      <a:r>
                        <a:rPr lang="en-US" sz="1800" b="0" i="0" u="none" strike="noStrike" dirty="0">
                          <a:solidFill>
                            <a:srgbClr val="000000"/>
                          </a:solidFill>
                          <a:effectLst/>
                          <a:latin typeface="Neue Haas Grotesk Text Pro" panose="020B05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Neue Haas Grotesk Text Pro" panose="020B0504020202020204" pitchFamily="34" charset="0"/>
                        </a:rPr>
                        <a:t>Total roof space (10</a:t>
                      </a:r>
                      <a:r>
                        <a:rPr lang="en-US" sz="1800" b="1" i="0" u="none" strike="noStrike" baseline="30000" dirty="0">
                          <a:solidFill>
                            <a:schemeClr val="tx1"/>
                          </a:solidFill>
                          <a:effectLst/>
                          <a:latin typeface="Neue Haas Grotesk Text Pro" panose="020B0504020202020204" pitchFamily="34" charset="0"/>
                        </a:rPr>
                        <a:t>3</a:t>
                      </a:r>
                      <a:r>
                        <a:rPr lang="en-US" sz="1800" b="1" i="0" u="none" strike="noStrike" dirty="0">
                          <a:solidFill>
                            <a:schemeClr val="tx1"/>
                          </a:solidFill>
                          <a:effectLst/>
                          <a:latin typeface="Neue Haas Grotesk Text Pro" panose="020B0504020202020204" pitchFamily="34" charset="0"/>
                        </a:rPr>
                        <a:t>*ft</a:t>
                      </a:r>
                      <a:r>
                        <a:rPr lang="en-US" sz="1800" b="1" i="0" u="none" strike="noStrike" baseline="30000" dirty="0">
                          <a:solidFill>
                            <a:schemeClr val="tx1"/>
                          </a:solidFill>
                          <a:effectLst/>
                          <a:latin typeface="Neue Haas Grotesk Text Pro" panose="020B0504020202020204" pitchFamily="34" charset="0"/>
                        </a:rPr>
                        <a:t>2</a:t>
                      </a:r>
                      <a:r>
                        <a:rPr lang="en-US" sz="1800" b="1" i="0" u="none" strike="noStrike" dirty="0">
                          <a:solidFill>
                            <a:schemeClr val="tx1"/>
                          </a:solidFill>
                          <a:effectLst/>
                          <a:latin typeface="Neue Haas Grotesk Text Pro" panose="020B05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800" b="1" i="0" u="none" strike="noStrike" dirty="0">
                          <a:solidFill>
                            <a:schemeClr val="tx1"/>
                          </a:solidFill>
                          <a:effectLst/>
                          <a:latin typeface="Neue Haas Grotesk Text Pro" panose="020B0504020202020204" pitchFamily="34" charset="0"/>
                        </a:rPr>
                        <a:t>Solar DC System Size (10</a:t>
                      </a:r>
                      <a:r>
                        <a:rPr lang="pl-PL" sz="1800" b="1" i="0" u="none" strike="noStrike" baseline="30000" dirty="0">
                          <a:solidFill>
                            <a:schemeClr val="tx1"/>
                          </a:solidFill>
                          <a:effectLst/>
                          <a:latin typeface="Neue Haas Grotesk Text Pro" panose="020B0504020202020204" pitchFamily="34" charset="0"/>
                        </a:rPr>
                        <a:t>3</a:t>
                      </a:r>
                      <a:r>
                        <a:rPr lang="pl-PL" sz="1800" b="1" i="0" u="none" strike="noStrike" dirty="0">
                          <a:solidFill>
                            <a:schemeClr val="tx1"/>
                          </a:solidFill>
                          <a:effectLst/>
                          <a:latin typeface="Neue Haas Grotesk Text Pro" panose="020B0504020202020204" pitchFamily="34" charset="0"/>
                        </a:rPr>
                        <a:t>*KW)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Neue Haas Grotesk Text Pro" panose="020B0504020202020204" pitchFamily="34" charset="0"/>
                        </a:rPr>
                        <a:t>Cost of System (10</a:t>
                      </a:r>
                      <a:r>
                        <a:rPr lang="en-US" sz="1800" b="1" i="0" u="none" strike="noStrike" baseline="30000" dirty="0">
                          <a:solidFill>
                            <a:schemeClr val="tx1"/>
                          </a:solidFill>
                          <a:effectLst/>
                          <a:latin typeface="Neue Haas Grotesk Text Pro" panose="020B0504020202020204" pitchFamily="34" charset="0"/>
                        </a:rPr>
                        <a:t>6</a:t>
                      </a:r>
                      <a:r>
                        <a:rPr lang="en-US" sz="1800" b="1" i="0" u="none" strike="noStrike" dirty="0">
                          <a:solidFill>
                            <a:schemeClr val="tx1"/>
                          </a:solidFill>
                          <a:effectLst/>
                          <a:latin typeface="Neue Haas Grotesk Text Pro" panose="020B05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Neue Haas Grotesk Text Pro" panose="020B0504020202020204" pitchFamily="34" charset="0"/>
                        </a:rPr>
                        <a:t>AC System Output (10</a:t>
                      </a:r>
                      <a:r>
                        <a:rPr lang="en-US" sz="1800" b="1" i="0" u="none" strike="noStrike" baseline="30000" dirty="0">
                          <a:solidFill>
                            <a:schemeClr val="tx1"/>
                          </a:solidFill>
                          <a:effectLst/>
                          <a:latin typeface="Neue Haas Grotesk Text Pro" panose="020B0504020202020204" pitchFamily="34" charset="0"/>
                        </a:rPr>
                        <a:t>6</a:t>
                      </a:r>
                      <a:r>
                        <a:rPr lang="en-US" sz="1800" b="1" i="0" u="none" strike="noStrike" dirty="0">
                          <a:solidFill>
                            <a:schemeClr val="tx1"/>
                          </a:solidFill>
                          <a:effectLst/>
                          <a:latin typeface="Neue Haas Grotesk Text Pro" panose="020B0504020202020204" pitchFamily="34" charset="0"/>
                        </a:rPr>
                        <a:t>*</a:t>
                      </a:r>
                      <a:r>
                        <a:rPr lang="en-US" sz="1800" b="1" i="0" u="none" strike="noStrike" dirty="0" err="1">
                          <a:solidFill>
                            <a:schemeClr val="tx1"/>
                          </a:solidFill>
                          <a:effectLst/>
                          <a:latin typeface="Neue Haas Grotesk Text Pro" panose="020B0504020202020204" pitchFamily="34" charset="0"/>
                        </a:rPr>
                        <a:t>KWh</a:t>
                      </a:r>
                      <a:r>
                        <a:rPr lang="en-US" sz="1800" b="1" i="0" u="none" strike="noStrike" dirty="0">
                          <a:solidFill>
                            <a:schemeClr val="tx1"/>
                          </a:solidFill>
                          <a:effectLst/>
                          <a:latin typeface="Neue Haas Grotesk Text Pro" panose="020B0504020202020204" pitchFamily="34" charset="0"/>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Neue Haas Grotesk Text Pro" panose="020B0504020202020204" pitchFamily="34" charset="0"/>
                        </a:rPr>
                        <a:t>25 </a:t>
                      </a:r>
                      <a:r>
                        <a:rPr lang="en-US" sz="1800" b="1" i="0" u="none" strike="noStrike" dirty="0" err="1">
                          <a:solidFill>
                            <a:schemeClr val="tx1"/>
                          </a:solidFill>
                          <a:effectLst/>
                          <a:latin typeface="Neue Haas Grotesk Text Pro" panose="020B0504020202020204" pitchFamily="34" charset="0"/>
                        </a:rPr>
                        <a:t>yr</a:t>
                      </a:r>
                      <a:r>
                        <a:rPr lang="en-US" sz="1800" b="1" i="0" u="none" strike="noStrike" dirty="0">
                          <a:solidFill>
                            <a:schemeClr val="tx1"/>
                          </a:solidFill>
                          <a:effectLst/>
                          <a:latin typeface="Neue Haas Grotesk Text Pro" panose="020B0504020202020204" pitchFamily="34" charset="0"/>
                        </a:rPr>
                        <a:t> Output including PV degradation (10</a:t>
                      </a:r>
                      <a:r>
                        <a:rPr lang="en-US" sz="1800" b="1" i="0" u="none" strike="noStrike" baseline="30000" dirty="0">
                          <a:solidFill>
                            <a:schemeClr val="tx1"/>
                          </a:solidFill>
                          <a:effectLst/>
                          <a:latin typeface="Neue Haas Grotesk Text Pro" panose="020B0504020202020204" pitchFamily="34" charset="0"/>
                        </a:rPr>
                        <a:t>6</a:t>
                      </a:r>
                      <a:r>
                        <a:rPr lang="en-US" sz="1800" b="1" i="0" u="none" strike="noStrike" dirty="0">
                          <a:solidFill>
                            <a:schemeClr val="tx1"/>
                          </a:solidFill>
                          <a:effectLst/>
                          <a:latin typeface="Neue Haas Grotesk Text Pro" panose="020B0504020202020204" pitchFamily="34" charset="0"/>
                        </a:rPr>
                        <a:t>*</a:t>
                      </a:r>
                      <a:r>
                        <a:rPr lang="en-US" sz="1800" b="1" i="0" u="none" strike="noStrike" dirty="0" err="1">
                          <a:solidFill>
                            <a:schemeClr val="tx1"/>
                          </a:solidFill>
                          <a:effectLst/>
                          <a:latin typeface="Neue Haas Grotesk Text Pro" panose="020B0504020202020204" pitchFamily="34" charset="0"/>
                        </a:rPr>
                        <a:t>KWh</a:t>
                      </a:r>
                      <a:r>
                        <a:rPr lang="en-US" sz="1800" b="1" i="0" u="none" strike="noStrike" dirty="0">
                          <a:solidFill>
                            <a:schemeClr val="tx1"/>
                          </a:solidFill>
                          <a:effectLst/>
                          <a:latin typeface="Neue Haas Grotesk Text Pro" panose="020B05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560159"/>
                  </a:ext>
                </a:extLst>
              </a:tr>
              <a:tr h="615419">
                <a:tc>
                  <a:txBody>
                    <a:bodyPr/>
                    <a:lstStyle/>
                    <a:p>
                      <a:pPr algn="l" fontAlgn="b"/>
                      <a:r>
                        <a:rPr lang="en-US" sz="1800" b="0" i="0" u="none" strike="noStrike" dirty="0">
                          <a:solidFill>
                            <a:srgbClr val="000000"/>
                          </a:solidFill>
                          <a:effectLst/>
                          <a:latin typeface="Neue Haas Grotesk Text Pro" panose="020B0504020202020204" pitchFamily="34" charset="0"/>
                        </a:rPr>
                        <a:t>Memorial Art Gallery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2639"/>
                  </a:ext>
                </a:extLst>
              </a:tr>
              <a:tr h="307710">
                <a:tc>
                  <a:txBody>
                    <a:bodyPr/>
                    <a:lstStyle/>
                    <a:p>
                      <a:pPr algn="l" fontAlgn="b"/>
                      <a:r>
                        <a:rPr lang="en-US" sz="1800" b="0" i="0" u="none" strike="noStrike" dirty="0">
                          <a:solidFill>
                            <a:srgbClr val="000000"/>
                          </a:solidFill>
                          <a:effectLst/>
                          <a:latin typeface="Neue Haas Grotesk Text Pro" panose="020B0504020202020204" pitchFamily="34" charset="0"/>
                        </a:rPr>
                        <a:t>South Campus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075497"/>
                  </a:ext>
                </a:extLst>
              </a:tr>
              <a:tr h="307710">
                <a:tc>
                  <a:txBody>
                    <a:bodyPr/>
                    <a:lstStyle/>
                    <a:p>
                      <a:pPr algn="l" fontAlgn="b"/>
                      <a:r>
                        <a:rPr lang="en-US" sz="1800" b="0" i="0" u="none" strike="noStrike" dirty="0">
                          <a:solidFill>
                            <a:srgbClr val="000000"/>
                          </a:solidFill>
                          <a:effectLst/>
                          <a:latin typeface="Neue Haas Grotesk Text Pro" panose="020B0504020202020204" pitchFamily="34" charset="0"/>
                        </a:rPr>
                        <a:t>Middle Campus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336202"/>
                  </a:ext>
                </a:extLst>
              </a:tr>
              <a:tr h="307710">
                <a:tc>
                  <a:txBody>
                    <a:bodyPr/>
                    <a:lstStyle/>
                    <a:p>
                      <a:pPr algn="l" fontAlgn="b"/>
                      <a:r>
                        <a:rPr lang="en-US" sz="1800" b="0" i="0" u="none" strike="noStrike" dirty="0">
                          <a:solidFill>
                            <a:srgbClr val="000000"/>
                          </a:solidFill>
                          <a:effectLst/>
                          <a:latin typeface="Neue Haas Grotesk Text Pro" panose="020B0504020202020204" pitchFamily="34" charset="0"/>
                        </a:rPr>
                        <a:t>Eastman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24758"/>
                  </a:ext>
                </a:extLst>
              </a:tr>
              <a:tr h="307710">
                <a:tc>
                  <a:txBody>
                    <a:bodyPr/>
                    <a:lstStyle/>
                    <a:p>
                      <a:pPr algn="l" fontAlgn="b"/>
                      <a:r>
                        <a:rPr lang="en-US" sz="1800" b="0" i="0" u="none" strike="noStrike" dirty="0">
                          <a:solidFill>
                            <a:srgbClr val="000000"/>
                          </a:solidFill>
                          <a:effectLst/>
                          <a:latin typeface="Neue Haas Grotesk Text Pro" panose="020B0504020202020204" pitchFamily="34" charset="0"/>
                        </a:rPr>
                        <a:t>River Campus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562455"/>
                  </a:ext>
                </a:extLst>
              </a:tr>
              <a:tr h="307710">
                <a:tc>
                  <a:txBody>
                    <a:bodyPr/>
                    <a:lstStyle/>
                    <a:p>
                      <a:pPr algn="l" fontAlgn="b"/>
                      <a:r>
                        <a:rPr lang="en-US" sz="1800" b="0" i="0" u="none" strike="noStrike" dirty="0">
                          <a:solidFill>
                            <a:srgbClr val="000000"/>
                          </a:solidFill>
                          <a:effectLst/>
                          <a:latin typeface="Neue Haas Grotesk Text Pro" panose="020B0504020202020204" pitchFamily="34" charset="0"/>
                        </a:rPr>
                        <a:t>Medical Center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Neue Haas Grotesk Text Pro" panose="020B050402020202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Neue Haas Grotesk Text Pro" panose="020B0504020202020204" pitchFamily="34"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397684"/>
                  </a:ext>
                </a:extLst>
              </a:tr>
              <a:tr h="307710">
                <a:tc>
                  <a:txBody>
                    <a:bodyPr/>
                    <a:lstStyle/>
                    <a:p>
                      <a:pPr algn="l" fontAlgn="b"/>
                      <a:r>
                        <a:rPr lang="en-US" sz="1800" b="1" i="0" u="none" strike="noStrike">
                          <a:solidFill>
                            <a:srgbClr val="000000"/>
                          </a:solidFill>
                          <a:effectLst/>
                          <a:latin typeface="Neue Haas Grotesk Text Pro" panose="020B0504020202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800" b="0" i="0" u="none" strike="noStrike">
                          <a:solidFill>
                            <a:srgbClr val="000000"/>
                          </a:solidFill>
                          <a:effectLst/>
                          <a:latin typeface="Neue Haas Grotesk Text Pro" panose="020B0504020202020204" pitchFamily="34" charset="0"/>
                        </a:rPr>
                        <a:t>1,270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800" b="0" i="0" u="none" strike="noStrike" dirty="0">
                          <a:solidFill>
                            <a:srgbClr val="000000"/>
                          </a:solidFill>
                          <a:effectLst/>
                          <a:latin typeface="Neue Haas Grotesk Text Pro" panose="020B050402020202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800" b="0" i="0" u="none" strike="noStrike">
                          <a:solidFill>
                            <a:srgbClr val="000000"/>
                          </a:solidFill>
                          <a:effectLst/>
                          <a:latin typeface="Neue Haas Grotesk Text Pro" panose="020B0504020202020204" pitchFamily="34" charset="0"/>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800" b="0" i="0" u="none" strike="noStrike" dirty="0">
                          <a:solidFill>
                            <a:srgbClr val="000000"/>
                          </a:solidFill>
                          <a:effectLst/>
                          <a:latin typeface="Neue Haas Grotesk Text Pro" panose="020B0504020202020204" pitchFamily="34" charset="0"/>
                        </a:rPr>
                        <a:t>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800" b="0" i="0" u="none" strike="noStrike" dirty="0">
                          <a:solidFill>
                            <a:srgbClr val="000000"/>
                          </a:solidFill>
                          <a:effectLst/>
                          <a:latin typeface="Neue Haas Grotesk Text Pro" panose="020B0504020202020204" pitchFamily="34" charset="0"/>
                        </a:rPr>
                        <a:t>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32526492"/>
                  </a:ext>
                </a:extLst>
              </a:tr>
            </a:tbl>
          </a:graphicData>
        </a:graphic>
      </p:graphicFrame>
      <p:sp>
        <p:nvSpPr>
          <p:cNvPr id="12" name="Footer Placeholder 11">
            <a:extLst>
              <a:ext uri="{FF2B5EF4-FFF2-40B4-BE49-F238E27FC236}">
                <a16:creationId xmlns:a16="http://schemas.microsoft.com/office/drawing/2014/main" id="{9696CDB5-0087-42E4-8F4F-241C10EB7F2B}"/>
              </a:ext>
            </a:extLst>
          </p:cNvPr>
          <p:cNvSpPr>
            <a:spLocks noGrp="1"/>
          </p:cNvSpPr>
          <p:nvPr>
            <p:ph type="ftr" sz="quarter" idx="11"/>
          </p:nvPr>
        </p:nvSpPr>
        <p:spPr>
          <a:xfrm>
            <a:off x="838201" y="6257989"/>
            <a:ext cx="9960614" cy="463486"/>
          </a:xfrm>
        </p:spPr>
        <p:txBody>
          <a:bodyPr/>
          <a:lstStyle/>
          <a:p>
            <a:r>
              <a:rPr lang="en-US">
                <a:latin typeface="Neue Haas Grotesk Text Pro" panose="020B0504020202020204" pitchFamily="34" charset="0"/>
              </a:rPr>
              <a:t>Roof space – It is the amount of actual roof space available that is suitable for solar PV. Data derived from Sightlines,  a Gordian Company</a:t>
            </a:r>
          </a:p>
          <a:p>
            <a:r>
              <a:rPr lang="en-US">
                <a:latin typeface="Neue Haas Grotesk Text Pro" panose="020B0504020202020204" pitchFamily="34" charset="0"/>
              </a:rPr>
              <a:t>Breakdown of calculations is shown  in Appendix I.A</a:t>
            </a:r>
            <a:endParaRPr lang="en-US" dirty="0">
              <a:latin typeface="Neue Haas Grotesk Text Pro" panose="020B0504020202020204" pitchFamily="34" charset="0"/>
            </a:endParaRPr>
          </a:p>
        </p:txBody>
      </p:sp>
      <p:sp>
        <p:nvSpPr>
          <p:cNvPr id="14" name="Slide Number Placeholder 13">
            <a:extLst>
              <a:ext uri="{FF2B5EF4-FFF2-40B4-BE49-F238E27FC236}">
                <a16:creationId xmlns:a16="http://schemas.microsoft.com/office/drawing/2014/main" id="{C958461F-02B5-4956-B245-E90D197E0595}"/>
              </a:ext>
            </a:extLst>
          </p:cNvPr>
          <p:cNvSpPr>
            <a:spLocks noGrp="1"/>
          </p:cNvSpPr>
          <p:nvPr>
            <p:ph type="sldNum" sz="quarter" idx="12"/>
          </p:nvPr>
        </p:nvSpPr>
        <p:spPr/>
        <p:txBody>
          <a:bodyPr/>
          <a:lstStyle/>
          <a:p>
            <a:fld id="{2749DD0A-2533-4403-B3E6-06E118BCB239}" type="slidenum">
              <a:rPr lang="en-US" smtClean="0">
                <a:latin typeface="Neue Haas Grotesk Text Pro" panose="020B0504020202020204" pitchFamily="34" charset="0"/>
              </a:rPr>
              <a:t>3</a:t>
            </a:fld>
            <a:endParaRPr lang="en-US" dirty="0">
              <a:latin typeface="Neue Haas Grotesk Text Pro" panose="020B0504020202020204" pitchFamily="34" charset="0"/>
            </a:endParaRPr>
          </a:p>
        </p:txBody>
      </p:sp>
    </p:spTree>
    <p:extLst>
      <p:ext uri="{BB962C8B-B14F-4D97-AF65-F5344CB8AC3E}">
        <p14:creationId xmlns:p14="http://schemas.microsoft.com/office/powerpoint/2010/main" val="419582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9A8C0-F806-4DAE-B3A3-DBFFDEF3B9C2}"/>
              </a:ext>
            </a:extLst>
          </p:cNvPr>
          <p:cNvSpPr>
            <a:spLocks noGrp="1"/>
          </p:cNvSpPr>
          <p:nvPr>
            <p:ph type="title"/>
          </p:nvPr>
        </p:nvSpPr>
        <p:spPr>
          <a:xfrm>
            <a:off x="841248" y="251312"/>
            <a:ext cx="10506456" cy="1010264"/>
          </a:xfrm>
        </p:spPr>
        <p:txBody>
          <a:bodyPr anchor="ctr">
            <a:normAutofit/>
          </a:bodyPr>
          <a:lstStyle/>
          <a:p>
            <a:r>
              <a:rPr lang="en-US" b="1" dirty="0">
                <a:latin typeface="Neue Haas Grotesk Text Pro" panose="020B0504020202020204" pitchFamily="34" charset="0"/>
              </a:rPr>
              <a:t>Solar Rooftop Potential</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E3DD78B2-59C0-4C3A-9EBF-AA54708EEAD8}"/>
              </a:ext>
            </a:extLst>
          </p:cNvPr>
          <p:cNvSpPr>
            <a:spLocks noGrp="1"/>
          </p:cNvSpPr>
          <p:nvPr>
            <p:ph type="ftr" sz="quarter" idx="11"/>
          </p:nvPr>
        </p:nvSpPr>
        <p:spPr>
          <a:xfrm>
            <a:off x="4038600" y="6356350"/>
            <a:ext cx="4114800" cy="365125"/>
          </a:xfrm>
        </p:spPr>
        <p:txBody>
          <a:bodyPr>
            <a:normAutofit/>
          </a:bodyPr>
          <a:lstStyle/>
          <a:p>
            <a:endParaRPr lang="en-US">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BDA99C5D-F606-4795-97AD-D87E3DF9DA5A}"/>
              </a:ext>
            </a:extLst>
          </p:cNvPr>
          <p:cNvSpPr>
            <a:spLocks noGrp="1"/>
          </p:cNvSpPr>
          <p:nvPr>
            <p:ph type="sldNum" sz="quarter" idx="12"/>
          </p:nvPr>
        </p:nvSpPr>
        <p:spPr>
          <a:xfrm>
            <a:off x="8860536" y="6356350"/>
            <a:ext cx="2490216" cy="365125"/>
          </a:xfrm>
        </p:spPr>
        <p:txBody>
          <a:bodyPr>
            <a:normAutofit/>
          </a:bodyPr>
          <a:lstStyle/>
          <a:p>
            <a:pPr>
              <a:spcAft>
                <a:spcPts val="600"/>
              </a:spcAft>
            </a:pPr>
            <a:fld id="{2749DD0A-2533-4403-B3E6-06E118BCB239}"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6DA7FB4C-626C-49C5-B2FD-43EE2EC61C71}"/>
              </a:ext>
            </a:extLst>
          </p:cNvPr>
          <p:cNvGraphicFramePr>
            <a:graphicFrameLocks noGrp="1"/>
          </p:cNvGraphicFramePr>
          <p:nvPr>
            <p:ph idx="1"/>
            <p:extLst>
              <p:ext uri="{D42A27DB-BD31-4B8C-83A1-F6EECF244321}">
                <p14:modId xmlns:p14="http://schemas.microsoft.com/office/powerpoint/2010/main" val="1678828994"/>
              </p:ext>
            </p:extLst>
          </p:nvPr>
        </p:nvGraphicFramePr>
        <p:xfrm>
          <a:off x="838200" y="1650222"/>
          <a:ext cx="10506456" cy="4584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5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DE652F-0E41-4312-908F-ECE05BAD99F4}"/>
              </a:ext>
            </a:extLst>
          </p:cNvPr>
          <p:cNvSpPr>
            <a:spLocks noGrp="1"/>
          </p:cNvSpPr>
          <p:nvPr>
            <p:ph type="title"/>
          </p:nvPr>
        </p:nvSpPr>
        <p:spPr>
          <a:xfrm>
            <a:off x="1115568" y="548640"/>
            <a:ext cx="10168128" cy="1179576"/>
          </a:xfrm>
        </p:spPr>
        <p:txBody>
          <a:bodyPr>
            <a:normAutofit/>
          </a:bodyPr>
          <a:lstStyle/>
          <a:p>
            <a:r>
              <a:rPr lang="en-US" sz="4000" b="1" dirty="0">
                <a:latin typeface="Neue Haas Grotesk Text Pro" panose="020B0504020202020204" pitchFamily="34" charset="0"/>
              </a:rPr>
              <a:t>Solar Roof Analysis: Comments</a:t>
            </a:r>
          </a:p>
        </p:txBody>
      </p:sp>
      <p:sp>
        <p:nvSpPr>
          <p:cNvPr id="20"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C41000FC-1DD2-462B-BF0F-4B4546AF6BA3}"/>
              </a:ext>
            </a:extLst>
          </p:cNvPr>
          <p:cNvSpPr txBox="1">
            <a:spLocks noGrp="1"/>
          </p:cNvSpPr>
          <p:nvPr>
            <p:ph idx="1"/>
          </p:nvPr>
        </p:nvSpPr>
        <p:spPr>
          <a:xfrm>
            <a:off x="338328" y="2110789"/>
            <a:ext cx="11155680" cy="3689795"/>
          </a:xfrm>
          <a:prstGeom prst="rect">
            <a:avLst/>
          </a:prstGeom>
        </p:spPr>
        <p:txBody>
          <a:bodyPr rtlCol="0">
            <a:normAutofit/>
          </a:bodyPr>
          <a:lstStyle/>
          <a:p>
            <a:pPr>
              <a:lnSpc>
                <a:spcPct val="150000"/>
              </a:lnSpc>
              <a:spcBef>
                <a:spcPts val="0"/>
              </a:spcBef>
              <a:defRPr/>
            </a:pPr>
            <a:r>
              <a:rPr lang="en-US" sz="2200" kern="0" dirty="0">
                <a:latin typeface="Neue Haas Grotesk Text Pro" panose="020B0504020202020204" pitchFamily="34" charset="0"/>
              </a:rPr>
              <a:t>FY18 CU energy data used for analysis.</a:t>
            </a:r>
          </a:p>
          <a:p>
            <a:pPr lvl="0">
              <a:lnSpc>
                <a:spcPct val="150000"/>
              </a:lnSpc>
              <a:spcBef>
                <a:spcPts val="0"/>
              </a:spcBef>
              <a:defRPr/>
            </a:pPr>
            <a:r>
              <a:rPr lang="en-US" sz="2200" kern="0" dirty="0">
                <a:latin typeface="Neue Haas Grotesk Text Pro" panose="020B0504020202020204" pitchFamily="34" charset="0"/>
              </a:rPr>
              <a:t>System Size (KW) = Array Area (m²) × 1 KW/m² × Module Efficiency (15%) </a:t>
            </a:r>
          </a:p>
          <a:p>
            <a:pPr lvl="0">
              <a:lnSpc>
                <a:spcPct val="150000"/>
              </a:lnSpc>
              <a:spcBef>
                <a:spcPts val="0"/>
              </a:spcBef>
              <a:defRPr/>
            </a:pPr>
            <a:r>
              <a:rPr lang="en-US" sz="2200" kern="0" dirty="0">
                <a:latin typeface="Neue Haas Grotesk Text Pro" panose="020B0504020202020204" pitchFamily="34" charset="0"/>
              </a:rPr>
              <a:t>PVWatts Calculator was used to determine AC System Output.</a:t>
            </a:r>
          </a:p>
          <a:p>
            <a:pPr lvl="0">
              <a:lnSpc>
                <a:spcPct val="150000"/>
              </a:lnSpc>
              <a:spcBef>
                <a:spcPts val="0"/>
              </a:spcBef>
              <a:defRPr/>
            </a:pPr>
            <a:r>
              <a:rPr lang="en-US" sz="2200" kern="0" dirty="0">
                <a:latin typeface="Neue Haas Grotesk Text Pro" panose="020B0504020202020204" pitchFamily="34" charset="0"/>
              </a:rPr>
              <a:t>Solar roof space: Data from Sightlines, A Gordian Company presentation.</a:t>
            </a:r>
          </a:p>
          <a:p>
            <a:pPr lvl="0">
              <a:lnSpc>
                <a:spcPct val="150000"/>
              </a:lnSpc>
              <a:spcBef>
                <a:spcPts val="0"/>
              </a:spcBef>
              <a:defRPr/>
            </a:pPr>
            <a:r>
              <a:rPr lang="en-US" sz="2200" dirty="0">
                <a:latin typeface="Neue Haas Grotesk Text Pro" panose="020B0504020202020204" pitchFamily="34" charset="0"/>
              </a:rPr>
              <a:t>25 yrs. Output includes PV degradation: 2% Year 1 and 0.2% Years 2-25 (Solar Liberty Proposal).</a:t>
            </a:r>
          </a:p>
        </p:txBody>
      </p:sp>
      <p:sp>
        <p:nvSpPr>
          <p:cNvPr id="3" name="Footer Placeholder 2">
            <a:extLst>
              <a:ext uri="{FF2B5EF4-FFF2-40B4-BE49-F238E27FC236}">
                <a16:creationId xmlns:a16="http://schemas.microsoft.com/office/drawing/2014/main" id="{7F50AEEB-38D2-478C-98C5-DE0FBFB419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3B6280-1CF0-4857-9EF1-986DD26482D4}"/>
              </a:ext>
            </a:extLst>
          </p:cNvPr>
          <p:cNvSpPr>
            <a:spLocks noGrp="1"/>
          </p:cNvSpPr>
          <p:nvPr>
            <p:ph type="sldNum" sz="quarter" idx="12"/>
          </p:nvPr>
        </p:nvSpPr>
        <p:spPr/>
        <p:txBody>
          <a:bodyPr/>
          <a:lstStyle/>
          <a:p>
            <a:fld id="{2749DD0A-2533-4403-B3E6-06E118BCB239}" type="slidenum">
              <a:rPr lang="en-US" smtClean="0"/>
              <a:t>5</a:t>
            </a:fld>
            <a:endParaRPr lang="en-US" dirty="0"/>
          </a:p>
        </p:txBody>
      </p:sp>
    </p:spTree>
    <p:extLst>
      <p:ext uri="{BB962C8B-B14F-4D97-AF65-F5344CB8AC3E}">
        <p14:creationId xmlns:p14="http://schemas.microsoft.com/office/powerpoint/2010/main" val="414362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C74D0D-19B3-498D-8884-81C6DEAF8726}"/>
              </a:ext>
            </a:extLst>
          </p:cNvPr>
          <p:cNvSpPr>
            <a:spLocks noGrp="1"/>
          </p:cNvSpPr>
          <p:nvPr>
            <p:ph type="title"/>
          </p:nvPr>
        </p:nvSpPr>
        <p:spPr>
          <a:xfrm>
            <a:off x="1337524" y="319335"/>
            <a:ext cx="9802544" cy="868823"/>
          </a:xfrm>
        </p:spPr>
        <p:txBody>
          <a:bodyPr vert="horz" lIns="91440" tIns="45720" rIns="91440" bIns="45720" rtlCol="0" anchor="ctr">
            <a:normAutofit/>
          </a:bodyPr>
          <a:lstStyle/>
          <a:p>
            <a:pPr algn="ctr"/>
            <a:r>
              <a:rPr lang="en-US" sz="2400" b="1" kern="1200" dirty="0">
                <a:solidFill>
                  <a:schemeClr val="tx1"/>
                </a:solidFill>
                <a:latin typeface="Neue Haas Grotesk Text Pro" panose="020B0504020202020204" pitchFamily="34" charset="0"/>
              </a:rPr>
              <a:t>GHG Emissions Reduction: PURCHASED ELECTRICITY </a:t>
            </a: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Table 3">
            <a:extLst>
              <a:ext uri="{FF2B5EF4-FFF2-40B4-BE49-F238E27FC236}">
                <a16:creationId xmlns:a16="http://schemas.microsoft.com/office/drawing/2014/main" id="{B3AE345A-2602-4B1A-9162-97D2D07E4D83}"/>
              </a:ext>
            </a:extLst>
          </p:cNvPr>
          <p:cNvGraphicFramePr>
            <a:graphicFrameLocks noGrp="1"/>
          </p:cNvGraphicFramePr>
          <p:nvPr>
            <p:extLst>
              <p:ext uri="{D42A27DB-BD31-4B8C-83A1-F6EECF244321}">
                <p14:modId xmlns:p14="http://schemas.microsoft.com/office/powerpoint/2010/main" val="3870508836"/>
              </p:ext>
            </p:extLst>
          </p:nvPr>
        </p:nvGraphicFramePr>
        <p:xfrm>
          <a:off x="655013" y="1891926"/>
          <a:ext cx="11167566" cy="4166048"/>
        </p:xfrm>
        <a:graphic>
          <a:graphicData uri="http://schemas.openxmlformats.org/drawingml/2006/table">
            <a:tbl>
              <a:tblPr/>
              <a:tblGrid>
                <a:gridCol w="1578393">
                  <a:extLst>
                    <a:ext uri="{9D8B030D-6E8A-4147-A177-3AD203B41FA5}">
                      <a16:colId xmlns:a16="http://schemas.microsoft.com/office/drawing/2014/main" val="2476258828"/>
                    </a:ext>
                  </a:extLst>
                </a:gridCol>
                <a:gridCol w="1527478">
                  <a:extLst>
                    <a:ext uri="{9D8B030D-6E8A-4147-A177-3AD203B41FA5}">
                      <a16:colId xmlns:a16="http://schemas.microsoft.com/office/drawing/2014/main" val="728779031"/>
                    </a:ext>
                  </a:extLst>
                </a:gridCol>
                <a:gridCol w="1476563">
                  <a:extLst>
                    <a:ext uri="{9D8B030D-6E8A-4147-A177-3AD203B41FA5}">
                      <a16:colId xmlns:a16="http://schemas.microsoft.com/office/drawing/2014/main" val="465545179"/>
                    </a:ext>
                  </a:extLst>
                </a:gridCol>
                <a:gridCol w="1476563">
                  <a:extLst>
                    <a:ext uri="{9D8B030D-6E8A-4147-A177-3AD203B41FA5}">
                      <a16:colId xmlns:a16="http://schemas.microsoft.com/office/drawing/2014/main" val="2182269673"/>
                    </a:ext>
                  </a:extLst>
                </a:gridCol>
                <a:gridCol w="1595367">
                  <a:extLst>
                    <a:ext uri="{9D8B030D-6E8A-4147-A177-3AD203B41FA5}">
                      <a16:colId xmlns:a16="http://schemas.microsoft.com/office/drawing/2014/main" val="1549429108"/>
                    </a:ext>
                  </a:extLst>
                </a:gridCol>
                <a:gridCol w="1171067">
                  <a:extLst>
                    <a:ext uri="{9D8B030D-6E8A-4147-A177-3AD203B41FA5}">
                      <a16:colId xmlns:a16="http://schemas.microsoft.com/office/drawing/2014/main" val="1637899620"/>
                    </a:ext>
                  </a:extLst>
                </a:gridCol>
                <a:gridCol w="1408675">
                  <a:extLst>
                    <a:ext uri="{9D8B030D-6E8A-4147-A177-3AD203B41FA5}">
                      <a16:colId xmlns:a16="http://schemas.microsoft.com/office/drawing/2014/main" val="986467376"/>
                    </a:ext>
                  </a:extLst>
                </a:gridCol>
                <a:gridCol w="933460">
                  <a:extLst>
                    <a:ext uri="{9D8B030D-6E8A-4147-A177-3AD203B41FA5}">
                      <a16:colId xmlns:a16="http://schemas.microsoft.com/office/drawing/2014/main" val="3491021969"/>
                    </a:ext>
                  </a:extLst>
                </a:gridCol>
              </a:tblGrid>
              <a:tr h="301451">
                <a:tc rowSpan="2">
                  <a:txBody>
                    <a:bodyPr/>
                    <a:lstStyle/>
                    <a:p>
                      <a:pPr algn="ctr" fontAlgn="ctr"/>
                      <a:r>
                        <a:rPr lang="en-US" sz="1800" b="1" i="0" u="none" strike="noStrike" dirty="0">
                          <a:solidFill>
                            <a:srgbClr val="000000"/>
                          </a:solidFill>
                          <a:effectLst/>
                          <a:latin typeface="Neue Haas Grotesk Text Pro" panose="020B0504020202020204" pitchFamily="34" charset="0"/>
                        </a:rPr>
                        <a:t>% GHG Reduction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800" b="1" i="0" u="none" strike="noStrike" dirty="0">
                          <a:solidFill>
                            <a:srgbClr val="000000"/>
                          </a:solidFill>
                          <a:effectLst/>
                          <a:latin typeface="Neue Haas Grotesk Text Pro" panose="020B0504020202020204" pitchFamily="34" charset="0"/>
                        </a:rPr>
                        <a:t>Purchased Electricity (10</a:t>
                      </a:r>
                      <a:r>
                        <a:rPr lang="en-US" sz="1800" b="1" i="0" u="none" strike="noStrike" baseline="30000" dirty="0">
                          <a:solidFill>
                            <a:srgbClr val="000000"/>
                          </a:solidFill>
                          <a:effectLst/>
                          <a:latin typeface="Neue Haas Grotesk Text Pro" panose="020B0504020202020204" pitchFamily="34" charset="0"/>
                        </a:rPr>
                        <a:t>6</a:t>
                      </a:r>
                      <a:r>
                        <a:rPr lang="en-US" sz="1800" b="1" i="0" u="none" strike="noStrike" dirty="0">
                          <a:solidFill>
                            <a:srgbClr val="000000"/>
                          </a:solidFill>
                          <a:effectLst/>
                          <a:latin typeface="Neue Haas Grotesk Text Pro" panose="020B0504020202020204" pitchFamily="34" charset="0"/>
                        </a:rPr>
                        <a:t>*</a:t>
                      </a:r>
                      <a:r>
                        <a:rPr lang="en-US" sz="1800" b="1" i="0" u="none" strike="noStrike" dirty="0" err="1">
                          <a:solidFill>
                            <a:srgbClr val="000000"/>
                          </a:solidFill>
                          <a:effectLst/>
                          <a:latin typeface="Neue Haas Grotesk Text Pro" panose="020B0504020202020204" pitchFamily="34" charset="0"/>
                        </a:rPr>
                        <a:t>KWh</a:t>
                      </a:r>
                      <a:r>
                        <a:rPr lang="en-US" sz="1800" b="1" i="0" u="none" strike="noStrike" dirty="0">
                          <a:solidFill>
                            <a:srgbClr val="000000"/>
                          </a:solidFill>
                          <a:effectLst/>
                          <a:latin typeface="Neue Haas Grotesk Text Pro" panose="020B0504020202020204" pitchFamily="34" charset="0"/>
                        </a:rPr>
                        <a:t>/</a:t>
                      </a:r>
                      <a:r>
                        <a:rPr lang="en-US" sz="1800" b="1" i="0" u="none" strike="noStrike" dirty="0" err="1">
                          <a:solidFill>
                            <a:srgbClr val="000000"/>
                          </a:solidFill>
                          <a:effectLst/>
                          <a:latin typeface="Neue Haas Grotesk Text Pro" panose="020B0504020202020204" pitchFamily="34" charset="0"/>
                        </a:rPr>
                        <a:t>yr</a:t>
                      </a:r>
                      <a:r>
                        <a:rPr lang="en-US" sz="1800" b="1" i="0" u="none" strike="noStrike" dirty="0">
                          <a:solidFill>
                            <a:srgbClr val="000000"/>
                          </a:solidFill>
                          <a:effectLst/>
                          <a:latin typeface="Neue Haas Grotesk Text Pro" panose="020B05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800" b="1" i="0" u="none" strike="noStrike" dirty="0">
                          <a:solidFill>
                            <a:srgbClr val="000000"/>
                          </a:solidFill>
                          <a:effectLst/>
                          <a:latin typeface="Neue Haas Grotesk Text Pro" panose="020B0504020202020204" pitchFamily="34" charset="0"/>
                        </a:rPr>
                        <a:t>GHG emission (10</a:t>
                      </a:r>
                      <a:r>
                        <a:rPr lang="en-US" sz="1800" b="1" i="0" u="none" strike="noStrike" baseline="30000" dirty="0">
                          <a:solidFill>
                            <a:srgbClr val="000000"/>
                          </a:solidFill>
                          <a:effectLst/>
                          <a:latin typeface="Neue Haas Grotesk Text Pro" panose="020B0504020202020204" pitchFamily="34" charset="0"/>
                        </a:rPr>
                        <a:t>3</a:t>
                      </a:r>
                      <a:r>
                        <a:rPr lang="en-US" sz="1800" b="1" i="0" u="none" strike="noStrike" dirty="0">
                          <a:solidFill>
                            <a:srgbClr val="000000"/>
                          </a:solidFill>
                          <a:effectLst/>
                          <a:latin typeface="Neue Haas Grotesk Text Pro" panose="020B0504020202020204" pitchFamily="34" charset="0"/>
                        </a:rPr>
                        <a:t>*tons/</a:t>
                      </a:r>
                      <a:r>
                        <a:rPr lang="en-US" sz="1800" b="1" i="0" u="none" strike="noStrike" dirty="0" err="1">
                          <a:solidFill>
                            <a:srgbClr val="000000"/>
                          </a:solidFill>
                          <a:effectLst/>
                          <a:latin typeface="Neue Haas Grotesk Text Pro" panose="020B0504020202020204" pitchFamily="34" charset="0"/>
                        </a:rPr>
                        <a:t>yr</a:t>
                      </a:r>
                      <a:r>
                        <a:rPr lang="en-US" sz="1800" b="1" i="0" u="none" strike="noStrike" dirty="0">
                          <a:solidFill>
                            <a:srgbClr val="000000"/>
                          </a:solidFill>
                          <a:effectLst/>
                          <a:latin typeface="Neue Haas Grotesk Text Pro" panose="020B05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rowSpan="2">
                  <a:txBody>
                    <a:bodyPr/>
                    <a:lstStyle/>
                    <a:p>
                      <a:pPr algn="ctr" fontAlgn="ctr"/>
                      <a:r>
                        <a:rPr lang="en-US" sz="1800" b="1" i="0" u="none" strike="noStrike" dirty="0">
                          <a:solidFill>
                            <a:srgbClr val="FF0000"/>
                          </a:solidFill>
                          <a:effectLst/>
                          <a:latin typeface="Neue Haas Grotesk Text Pro" panose="020B0504020202020204" pitchFamily="34" charset="0"/>
                        </a:rPr>
                        <a:t>GHG Savings (10</a:t>
                      </a:r>
                      <a:r>
                        <a:rPr lang="en-US" sz="1800" b="1" i="0" u="none" strike="noStrike" baseline="30000" dirty="0">
                          <a:solidFill>
                            <a:srgbClr val="FF0000"/>
                          </a:solidFill>
                          <a:effectLst/>
                          <a:latin typeface="Neue Haas Grotesk Text Pro" panose="020B0504020202020204" pitchFamily="34" charset="0"/>
                        </a:rPr>
                        <a:t>3</a:t>
                      </a:r>
                      <a:r>
                        <a:rPr lang="en-US" sz="1800" b="1" i="0" u="none" strike="noStrike" dirty="0">
                          <a:solidFill>
                            <a:srgbClr val="FF0000"/>
                          </a:solidFill>
                          <a:effectLst/>
                          <a:latin typeface="Neue Haas Grotesk Text Pro" panose="020B0504020202020204" pitchFamily="34" charset="0"/>
                        </a:rPr>
                        <a:t>*tons/</a:t>
                      </a:r>
                      <a:r>
                        <a:rPr lang="en-US" sz="1800" b="1" i="0" u="none" strike="noStrike" dirty="0" err="1">
                          <a:solidFill>
                            <a:srgbClr val="FF0000"/>
                          </a:solidFill>
                          <a:effectLst/>
                          <a:latin typeface="Neue Haas Grotesk Text Pro" panose="020B0504020202020204" pitchFamily="34" charset="0"/>
                        </a:rPr>
                        <a:t>yr</a:t>
                      </a:r>
                      <a:r>
                        <a:rPr lang="en-US" sz="1800" b="1" i="0" u="none" strike="noStrike" dirty="0">
                          <a:solidFill>
                            <a:srgbClr val="FF0000"/>
                          </a:solidFill>
                          <a:effectLst/>
                          <a:latin typeface="Neue Haas Grotesk Text Pro" panose="020B05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en-US" sz="1800" b="1" i="0" u="none" strike="noStrike">
                          <a:solidFill>
                            <a:srgbClr val="000000"/>
                          </a:solidFill>
                          <a:effectLst/>
                          <a:latin typeface="Neue Haas Grotesk Text Pro" panose="020B0504020202020204" pitchFamily="34" charset="0"/>
                        </a:rPr>
                        <a:t>Solar PV - GHG Offset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gridSpan="2">
                  <a:txBody>
                    <a:bodyPr/>
                    <a:lstStyle/>
                    <a:p>
                      <a:pPr algn="ctr" fontAlgn="ctr"/>
                      <a:r>
                        <a:rPr lang="en-US" sz="1800" b="1" i="0" u="none" strike="noStrike">
                          <a:solidFill>
                            <a:srgbClr val="000000"/>
                          </a:solidFill>
                          <a:effectLst/>
                          <a:latin typeface="Neue Haas Grotesk Text Pro" panose="020B0504020202020204" pitchFamily="34" charset="0"/>
                        </a:rPr>
                        <a:t>Trees for GHG Offset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extLst>
                  <a:ext uri="{0D108BD9-81ED-4DB2-BD59-A6C34878D82A}">
                    <a16:rowId xmlns:a16="http://schemas.microsoft.com/office/drawing/2014/main" val="2913565969"/>
                  </a:ext>
                </a:extLst>
              </a:tr>
              <a:tr h="120580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pl-PL" sz="1800" b="1" i="0" u="none" strike="noStrike" dirty="0">
                          <a:solidFill>
                            <a:srgbClr val="000000"/>
                          </a:solidFill>
                          <a:effectLst/>
                          <a:latin typeface="Neue Haas Grotesk Text Pro" panose="020B0504020202020204" pitchFamily="34" charset="0"/>
                        </a:rPr>
                        <a:t>Solar DC  Size (10</a:t>
                      </a:r>
                      <a:r>
                        <a:rPr lang="pl-PL" sz="1800" b="1" i="0" u="none" strike="noStrike" baseline="30000" dirty="0">
                          <a:solidFill>
                            <a:srgbClr val="000000"/>
                          </a:solidFill>
                          <a:effectLst/>
                          <a:latin typeface="Neue Haas Grotesk Text Pro" panose="020B0504020202020204" pitchFamily="34" charset="0"/>
                        </a:rPr>
                        <a:t>3</a:t>
                      </a:r>
                      <a:r>
                        <a:rPr lang="pl-PL" sz="1800" b="1" i="0" u="none" strike="noStrike" dirty="0">
                          <a:solidFill>
                            <a:srgbClr val="000000"/>
                          </a:solidFill>
                          <a:effectLst/>
                          <a:latin typeface="Neue Haas Grotesk Text Pro" panose="020B0504020202020204" pitchFamily="34" charset="0"/>
                        </a:rPr>
                        <a:t>*KW)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800" b="1" i="0" u="none" strike="noStrike" dirty="0">
                          <a:solidFill>
                            <a:srgbClr val="000000"/>
                          </a:solidFill>
                          <a:effectLst/>
                          <a:latin typeface="Neue Haas Grotesk Text Pro" panose="020B0504020202020204" pitchFamily="34" charset="0"/>
                        </a:rPr>
                        <a:t>Cost of System (10</a:t>
                      </a:r>
                      <a:r>
                        <a:rPr lang="en-US" sz="1800" b="1" i="0" u="none" strike="noStrike" baseline="30000" dirty="0">
                          <a:solidFill>
                            <a:srgbClr val="000000"/>
                          </a:solidFill>
                          <a:effectLst/>
                          <a:latin typeface="Neue Haas Grotesk Text Pro" panose="020B0504020202020204" pitchFamily="34" charset="0"/>
                        </a:rPr>
                        <a:t>6</a:t>
                      </a:r>
                      <a:r>
                        <a:rPr lang="en-US" sz="1800" b="1" i="0" u="none" strike="noStrike" dirty="0">
                          <a:solidFill>
                            <a:srgbClr val="000000"/>
                          </a:solidFill>
                          <a:effectLst/>
                          <a:latin typeface="Neue Haas Grotesk Text Pro" panose="020B05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800" b="1" i="0" u="none" strike="noStrike" dirty="0">
                          <a:solidFill>
                            <a:srgbClr val="000000"/>
                          </a:solidFill>
                          <a:effectLst/>
                          <a:latin typeface="Neue Haas Grotesk Text Pro" panose="020B0504020202020204" pitchFamily="34" charset="0"/>
                        </a:rPr>
                        <a:t>Quantity </a:t>
                      </a:r>
                    </a:p>
                    <a:p>
                      <a:pPr algn="ctr" fontAlgn="ctr"/>
                      <a:r>
                        <a:rPr lang="en-US" sz="1800" b="1" i="0" u="none" strike="noStrike" dirty="0">
                          <a:solidFill>
                            <a:srgbClr val="000000"/>
                          </a:solidFill>
                          <a:effectLst/>
                          <a:latin typeface="Neue Haas Grotesk Text Pro" panose="020B0504020202020204" pitchFamily="34" charset="0"/>
                        </a:rPr>
                        <a:t>(10</a:t>
                      </a:r>
                      <a:r>
                        <a:rPr lang="en-US" sz="1800" b="1" i="0" u="none" strike="noStrike" baseline="30000" dirty="0">
                          <a:solidFill>
                            <a:srgbClr val="000000"/>
                          </a:solidFill>
                          <a:effectLst/>
                          <a:latin typeface="Neue Haas Grotesk Text Pro" panose="020B0504020202020204" pitchFamily="34" charset="0"/>
                        </a:rPr>
                        <a:t>3</a:t>
                      </a:r>
                      <a:r>
                        <a:rPr lang="en-US" sz="1800" b="1" i="0" u="none" strike="noStrike" dirty="0">
                          <a:solidFill>
                            <a:srgbClr val="000000"/>
                          </a:solidFill>
                          <a:effectLst/>
                          <a:latin typeface="Neue Haas Grotesk Text Pro" panose="020B0504020202020204" pitchFamily="34" charset="0"/>
                        </a:rPr>
                        <a:t> Trees)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800" b="1" i="0" u="none" strike="noStrike" dirty="0">
                          <a:solidFill>
                            <a:srgbClr val="000000"/>
                          </a:solidFill>
                          <a:effectLst/>
                          <a:latin typeface="Neue Haas Grotesk Text Pro" panose="020B0504020202020204" pitchFamily="34" charset="0"/>
                        </a:rPr>
                        <a:t>Cost of planting trees (10</a:t>
                      </a:r>
                      <a:r>
                        <a:rPr lang="en-US" sz="1800" b="1" i="0" u="none" strike="noStrike" baseline="30000" dirty="0">
                          <a:solidFill>
                            <a:srgbClr val="000000"/>
                          </a:solidFill>
                          <a:effectLst/>
                          <a:latin typeface="Neue Haas Grotesk Text Pro" panose="020B0504020202020204" pitchFamily="34" charset="0"/>
                        </a:rPr>
                        <a:t>6</a:t>
                      </a:r>
                      <a:r>
                        <a:rPr lang="en-US" sz="1800" b="1" i="0" u="none" strike="noStrike" dirty="0">
                          <a:solidFill>
                            <a:srgbClr val="000000"/>
                          </a:solidFill>
                          <a:effectLst/>
                          <a:latin typeface="Neue Haas Grotesk Text Pro" panose="020B05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060056585"/>
                  </a:ext>
                </a:extLst>
              </a:tr>
              <a:tr h="602901">
                <a:tc>
                  <a:txBody>
                    <a:bodyPr/>
                    <a:lstStyle/>
                    <a:p>
                      <a:pPr algn="ctr" fontAlgn="b"/>
                      <a:r>
                        <a:rPr lang="en-US" sz="1800" b="0" i="0" u="none" strike="noStrike" dirty="0">
                          <a:solidFill>
                            <a:srgbClr val="000000"/>
                          </a:solidFill>
                          <a:effectLst/>
                          <a:latin typeface="Neue Haas Grotesk Text Pro" panose="020B05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Neue Haas Grotesk Text Pro" panose="020B05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6867532"/>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Neue Haas Grotesk Text Pro" panose="020B05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8868890"/>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9707378"/>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Neue Haas Grotesk Text Pro" panose="020B050402020202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8498066"/>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Neue Haas Grotesk Text Pro" panose="020B050402020202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Neue Haas Grotesk Text Pro" panose="020B05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1758335"/>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265050764"/>
                  </a:ext>
                </a:extLst>
              </a:tr>
              <a:tr h="301451">
                <a:tc>
                  <a:txBody>
                    <a:bodyPr/>
                    <a:lstStyle/>
                    <a:p>
                      <a:pPr algn="ctr" fontAlgn="b"/>
                      <a:r>
                        <a:rPr lang="en-US" sz="1800" b="0" i="0" u="none" strike="noStrike" dirty="0">
                          <a:solidFill>
                            <a:srgbClr val="000000"/>
                          </a:solidFill>
                          <a:effectLst/>
                          <a:latin typeface="Neue Haas Grotesk Text Pro" panose="020B05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Neue Haas Grotesk Text Pro" panose="020B05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Neue Haas Grotesk Text Pro" panose="020B0504020202020204" pitchFamily="34"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0284451"/>
                  </a:ext>
                </a:extLst>
              </a:tr>
            </a:tbl>
          </a:graphicData>
        </a:graphic>
      </p:graphicFrame>
      <p:sp>
        <p:nvSpPr>
          <p:cNvPr id="5" name="Footer Placeholder 4">
            <a:extLst>
              <a:ext uri="{FF2B5EF4-FFF2-40B4-BE49-F238E27FC236}">
                <a16:creationId xmlns:a16="http://schemas.microsoft.com/office/drawing/2014/main" id="{BA4507A5-F1CD-4B95-B194-BD30BF9C6F66}"/>
              </a:ext>
            </a:extLst>
          </p:cNvPr>
          <p:cNvSpPr>
            <a:spLocks noGrp="1"/>
          </p:cNvSpPr>
          <p:nvPr>
            <p:ph type="ftr" sz="quarter" idx="11"/>
          </p:nvPr>
        </p:nvSpPr>
        <p:spPr>
          <a:xfrm>
            <a:off x="741405" y="6395593"/>
            <a:ext cx="10113070" cy="182563"/>
          </a:xfrm>
        </p:spPr>
        <p:txBody>
          <a:bodyPr/>
          <a:lstStyle/>
          <a:p>
            <a:r>
              <a:rPr lang="en-US" sz="900"/>
              <a:t>148*108 KWh/yr is the actual amount of electricity purchased by the University </a:t>
            </a:r>
          </a:p>
          <a:p>
            <a:r>
              <a:rPr lang="en-US" sz="900"/>
              <a:t>%GHG reduction - Percent rate at which GHG is to reduced as a factor of purchased electricity</a:t>
            </a:r>
          </a:p>
          <a:p>
            <a:r>
              <a:rPr lang="en-US" sz="900"/>
              <a:t>GHG Emission – Refers to the total CO</a:t>
            </a:r>
            <a:r>
              <a:rPr lang="en-US" sz="900" baseline="-25000"/>
              <a:t>2 </a:t>
            </a:r>
            <a:r>
              <a:rPr lang="en-US" sz="900"/>
              <a:t> produced from the purchased electricity.</a:t>
            </a:r>
          </a:p>
          <a:p>
            <a:r>
              <a:rPr lang="en-US" sz="900"/>
              <a:t>GHG Savings – Refer to the quantity of GHG reduced when purchased electricity is reduced.</a:t>
            </a:r>
          </a:p>
          <a:p>
            <a:r>
              <a:rPr lang="en-US" sz="900"/>
              <a:t>15% - Maximum contribution to GHG reduction by leveraging 100% University Solar Rooftops</a:t>
            </a:r>
            <a:endParaRPr lang="en-US" sz="900" dirty="0"/>
          </a:p>
        </p:txBody>
      </p:sp>
      <p:sp>
        <p:nvSpPr>
          <p:cNvPr id="6" name="Slide Number Placeholder 5">
            <a:extLst>
              <a:ext uri="{FF2B5EF4-FFF2-40B4-BE49-F238E27FC236}">
                <a16:creationId xmlns:a16="http://schemas.microsoft.com/office/drawing/2014/main" id="{FF79E003-1D57-43A5-82CD-AA6EACCBACE4}"/>
              </a:ext>
            </a:extLst>
          </p:cNvPr>
          <p:cNvSpPr>
            <a:spLocks noGrp="1"/>
          </p:cNvSpPr>
          <p:nvPr>
            <p:ph type="sldNum" sz="quarter" idx="12"/>
          </p:nvPr>
        </p:nvSpPr>
        <p:spPr/>
        <p:txBody>
          <a:bodyPr/>
          <a:lstStyle/>
          <a:p>
            <a:fld id="{2749DD0A-2533-4403-B3E6-06E118BCB239}" type="slidenum">
              <a:rPr lang="en-US" smtClean="0"/>
              <a:t>6</a:t>
            </a:fld>
            <a:endParaRPr lang="en-US" dirty="0"/>
          </a:p>
        </p:txBody>
      </p:sp>
    </p:spTree>
    <p:extLst>
      <p:ext uri="{BB962C8B-B14F-4D97-AF65-F5344CB8AC3E}">
        <p14:creationId xmlns:p14="http://schemas.microsoft.com/office/powerpoint/2010/main" val="253632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3200" b="1" dirty="0">
                <a:latin typeface="Neue Haas Grotesk Text Pro" panose="020B0504020202020204" pitchFamily="34" charset="0"/>
              </a:rPr>
              <a:t>Maximum Solar Rooftop Solar PV Investment</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26850" y="2481943"/>
            <a:ext cx="11095758" cy="3695020"/>
          </a:xfrm>
        </p:spPr>
        <p:txBody>
          <a:bodyPr>
            <a:normAutofit/>
          </a:bodyPr>
          <a:lstStyle/>
          <a:p>
            <a:r>
              <a:rPr lang="en-US" sz="2400" dirty="0">
                <a:latin typeface="Neue Haas Grotesk Text Pro" panose="020B0504020202020204" pitchFamily="34" charset="0"/>
              </a:rPr>
              <a:t>Fully Utilized PV Rooftop System Size is 17 MW at a cost of $35M.</a:t>
            </a:r>
          </a:p>
          <a:p>
            <a:r>
              <a:rPr lang="en-US" sz="2400" dirty="0">
                <a:latin typeface="Neue Haas Grotesk Text Pro" panose="020B0504020202020204" pitchFamily="34" charset="0"/>
              </a:rPr>
              <a:t>25 year cumulative output = 4.87*10</a:t>
            </a:r>
            <a:r>
              <a:rPr lang="en-US" sz="2400" baseline="30000" dirty="0">
                <a:latin typeface="Neue Haas Grotesk Text Pro" panose="020B0504020202020204" pitchFamily="34" charset="0"/>
              </a:rPr>
              <a:t>8</a:t>
            </a:r>
            <a:r>
              <a:rPr lang="en-US" sz="2400" dirty="0">
                <a:latin typeface="Neue Haas Grotesk Text Pro" panose="020B0504020202020204" pitchFamily="34" charset="0"/>
              </a:rPr>
              <a:t> kWh over 25 years</a:t>
            </a:r>
          </a:p>
          <a:p>
            <a:r>
              <a:rPr lang="en-US" sz="2400" dirty="0">
                <a:latin typeface="Neue Haas Grotesk Text Pro" panose="020B0504020202020204" pitchFamily="34" charset="0"/>
              </a:rPr>
              <a:t>Value of 25 year cumulative output = 4.87*10</a:t>
            </a:r>
            <a:r>
              <a:rPr lang="en-US" sz="2400" baseline="30000" dirty="0">
                <a:latin typeface="Neue Haas Grotesk Text Pro" panose="020B0504020202020204" pitchFamily="34" charset="0"/>
              </a:rPr>
              <a:t>8</a:t>
            </a:r>
            <a:r>
              <a:rPr lang="en-US" sz="2400" dirty="0">
                <a:latin typeface="Neue Haas Grotesk Text Pro" panose="020B0504020202020204" pitchFamily="34" charset="0"/>
              </a:rPr>
              <a:t> kWh x $0.06/kWh = $29.2M</a:t>
            </a:r>
          </a:p>
          <a:p>
            <a:r>
              <a:rPr lang="en-US" sz="2400" dirty="0">
                <a:latin typeface="Neue Haas Grotesk Text Pro" panose="020B0504020202020204" pitchFamily="34" charset="0"/>
              </a:rPr>
              <a:t>25 year return rate on investment = value / cost = 29.2/35 = 0.834</a:t>
            </a:r>
          </a:p>
        </p:txBody>
      </p:sp>
      <p:sp>
        <p:nvSpPr>
          <p:cNvPr id="4" name="Footer Placeholder 3"/>
          <p:cNvSpPr>
            <a:spLocks noGrp="1"/>
          </p:cNvSpPr>
          <p:nvPr>
            <p:ph type="ftr" sz="quarter" idx="11"/>
          </p:nvPr>
        </p:nvSpPr>
        <p:spPr>
          <a:xfrm>
            <a:off x="3531973" y="6356350"/>
            <a:ext cx="5150554" cy="365125"/>
          </a:xfrm>
        </p:spPr>
        <p:txBody>
          <a:bodyPr>
            <a:normAutofit fontScale="92500"/>
          </a:bodyPr>
          <a:lstStyle/>
          <a:p>
            <a:r>
              <a:rPr lang="en-US">
                <a:solidFill>
                  <a:schemeClr val="tx1">
                    <a:lumMod val="50000"/>
                    <a:lumOff val="50000"/>
                  </a:schemeClr>
                </a:solidFill>
                <a:latin typeface="Neue Haas Grotesk Text Pro" panose="020B0504020202020204" pitchFamily="34" charset="0"/>
              </a:rPr>
              <a:t>Refer to Appendix I.C for more details on return on investment calculations</a:t>
            </a:r>
            <a:endParaRPr lang="en-US" dirty="0">
              <a:solidFill>
                <a:schemeClr val="tx1">
                  <a:lumMod val="50000"/>
                  <a:lumOff val="50000"/>
                </a:schemeClr>
              </a:solidFill>
              <a:latin typeface="Neue Haas Grotesk Text Pro" panose="020B0504020202020204" pitchFamily="34" charset="0"/>
            </a:endParaRPr>
          </a:p>
        </p:txBody>
      </p:sp>
      <p:sp>
        <p:nvSpPr>
          <p:cNvPr id="5" name="Slide Number Placeholder 4"/>
          <p:cNvSpPr>
            <a:spLocks noGrp="1"/>
          </p:cNvSpPr>
          <p:nvPr>
            <p:ph type="sldNum" sz="quarter" idx="12"/>
          </p:nvPr>
        </p:nvSpPr>
        <p:spPr>
          <a:xfrm>
            <a:off x="8540496" y="6356350"/>
            <a:ext cx="2743200" cy="365125"/>
          </a:xfrm>
        </p:spPr>
        <p:txBody>
          <a:bodyPr>
            <a:normAutofit/>
          </a:bodyPr>
          <a:lstStyle/>
          <a:p>
            <a:pPr>
              <a:spcAft>
                <a:spcPts val="600"/>
              </a:spcAft>
            </a:pPr>
            <a:fld id="{2749DD0A-2533-4403-B3E6-06E118BCB239}"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254038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D8848-13A4-4DB3-836A-F74B8AFE8965}"/>
              </a:ext>
            </a:extLst>
          </p:cNvPr>
          <p:cNvSpPr>
            <a:spLocks noGrp="1"/>
          </p:cNvSpPr>
          <p:nvPr>
            <p:ph type="title"/>
          </p:nvPr>
        </p:nvSpPr>
        <p:spPr>
          <a:xfrm>
            <a:off x="841248" y="251312"/>
            <a:ext cx="10506456" cy="1010264"/>
          </a:xfrm>
        </p:spPr>
        <p:txBody>
          <a:bodyPr anchor="ctr">
            <a:normAutofit/>
          </a:bodyPr>
          <a:lstStyle/>
          <a:p>
            <a:r>
              <a:rPr lang="en-US" sz="3200" b="1" dirty="0">
                <a:latin typeface="Neue Haas Grotesk Text Pro" panose="020B0504020202020204" pitchFamily="34" charset="0"/>
              </a:rPr>
              <a:t>25 Year Cumulative Annual Cashflow</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BE935433-C4CA-4EB3-BC22-8E5B42404D6D}"/>
              </a:ext>
            </a:extLst>
          </p:cNvPr>
          <p:cNvSpPr>
            <a:spLocks noGrp="1"/>
          </p:cNvSpPr>
          <p:nvPr>
            <p:ph type="sldNum" sz="quarter" idx="12"/>
          </p:nvPr>
        </p:nvSpPr>
        <p:spPr>
          <a:xfrm>
            <a:off x="8860536" y="6356350"/>
            <a:ext cx="2490216" cy="365125"/>
          </a:xfrm>
        </p:spPr>
        <p:txBody>
          <a:bodyPr>
            <a:normAutofit/>
          </a:bodyPr>
          <a:lstStyle/>
          <a:p>
            <a:pPr>
              <a:spcAft>
                <a:spcPts val="600"/>
              </a:spcAft>
            </a:pPr>
            <a:fld id="{2749DD0A-2533-4403-B3E6-06E118BCB239}"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F0E4BEFF-59A1-46E1-95B5-E9A8722D868D}"/>
              </a:ext>
            </a:extLst>
          </p:cNvPr>
          <p:cNvGraphicFramePr>
            <a:graphicFrameLocks noGrp="1"/>
          </p:cNvGraphicFramePr>
          <p:nvPr>
            <p:ph idx="1"/>
            <p:extLst>
              <p:ext uri="{D42A27DB-BD31-4B8C-83A1-F6EECF244321}">
                <p14:modId xmlns:p14="http://schemas.microsoft.com/office/powerpoint/2010/main" val="2586015143"/>
              </p:ext>
            </p:extLst>
          </p:nvPr>
        </p:nvGraphicFramePr>
        <p:xfrm>
          <a:off x="841248" y="1512888"/>
          <a:ext cx="10506456" cy="509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83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A2A82-8C16-46A8-9525-51C133C69836}"/>
              </a:ext>
            </a:extLst>
          </p:cNvPr>
          <p:cNvSpPr>
            <a:spLocks noGrp="1"/>
          </p:cNvSpPr>
          <p:nvPr>
            <p:ph type="title"/>
          </p:nvPr>
        </p:nvSpPr>
        <p:spPr>
          <a:xfrm>
            <a:off x="841248" y="251312"/>
            <a:ext cx="10506456" cy="1010264"/>
          </a:xfrm>
        </p:spPr>
        <p:txBody>
          <a:bodyPr anchor="ctr">
            <a:noAutofit/>
          </a:bodyPr>
          <a:lstStyle/>
          <a:p>
            <a:r>
              <a:rPr lang="en-US" sz="3200" b="1" dirty="0">
                <a:solidFill>
                  <a:prstClr val="black"/>
                </a:solidFill>
                <a:latin typeface="Neue Haas Grotesk Text Pro" panose="020B0504020202020204" pitchFamily="34" charset="0"/>
              </a:rPr>
              <a:t>Energy Comparison of ‘River Campus’ Peers</a:t>
            </a:r>
            <a:endParaRPr lang="en-US" sz="3200" b="1" dirty="0">
              <a:latin typeface="Neue Haas Grotesk Text Pro" panose="020B0504020202020204" pitchFamily="34" charset="0"/>
            </a:endParaRPr>
          </a:p>
        </p:txBody>
      </p:sp>
      <p:sp>
        <p:nvSpPr>
          <p:cNvPr id="20" name="Rectangle 1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Footer Placeholder 2">
            <a:extLst>
              <a:ext uri="{FF2B5EF4-FFF2-40B4-BE49-F238E27FC236}">
                <a16:creationId xmlns:a16="http://schemas.microsoft.com/office/drawing/2014/main" id="{3A2480BE-9094-4F0C-8222-19AEF2A527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F64C96-D8A7-46A3-9A22-73ED497BBF33}"/>
              </a:ext>
            </a:extLst>
          </p:cNvPr>
          <p:cNvSpPr>
            <a:spLocks noGrp="1"/>
          </p:cNvSpPr>
          <p:nvPr>
            <p:ph type="sldNum" sz="quarter" idx="12"/>
          </p:nvPr>
        </p:nvSpPr>
        <p:spPr/>
        <p:txBody>
          <a:bodyPr/>
          <a:lstStyle/>
          <a:p>
            <a:fld id="{2749DD0A-2533-4403-B3E6-06E118BCB239}" type="slidenum">
              <a:rPr lang="en-US" smtClean="0"/>
              <a:t>9</a:t>
            </a:fld>
            <a:endParaRPr lang="en-US" dirty="0"/>
          </a:p>
        </p:txBody>
      </p:sp>
      <p:graphicFrame>
        <p:nvGraphicFramePr>
          <p:cNvPr id="7" name="Object 6">
            <a:extLst>
              <a:ext uri="{FF2B5EF4-FFF2-40B4-BE49-F238E27FC236}">
                <a16:creationId xmlns:a16="http://schemas.microsoft.com/office/drawing/2014/main" id="{8C6ADFEA-1B29-4CCA-90A4-BAF0437A370A}"/>
              </a:ext>
            </a:extLst>
          </p:cNvPr>
          <p:cNvGraphicFramePr>
            <a:graphicFrameLocks noChangeAspect="1"/>
          </p:cNvGraphicFramePr>
          <p:nvPr>
            <p:extLst>
              <p:ext uri="{D42A27DB-BD31-4B8C-83A1-F6EECF244321}">
                <p14:modId xmlns:p14="http://schemas.microsoft.com/office/powerpoint/2010/main" val="692460086"/>
              </p:ext>
            </p:extLst>
          </p:nvPr>
        </p:nvGraphicFramePr>
        <p:xfrm>
          <a:off x="279400" y="1639888"/>
          <a:ext cx="11518900" cy="3544887"/>
        </p:xfrm>
        <a:graphic>
          <a:graphicData uri="http://schemas.openxmlformats.org/presentationml/2006/ole">
            <mc:AlternateContent xmlns:mc="http://schemas.openxmlformats.org/markup-compatibility/2006">
              <mc:Choice xmlns:v="urn:schemas-microsoft-com:vml" Requires="v">
                <p:oleObj spid="_x0000_s1059" name="Worksheet" r:id="rId3" imgW="11226899" imgH="3194094" progId="Excel.Sheet.12">
                  <p:embed/>
                </p:oleObj>
              </mc:Choice>
              <mc:Fallback>
                <p:oleObj name="Worksheet" r:id="rId3" imgW="11226899" imgH="3194094" progId="Excel.Sheet.12">
                  <p:embed/>
                  <p:pic>
                    <p:nvPicPr>
                      <p:cNvPr id="0" name=""/>
                      <p:cNvPicPr/>
                      <p:nvPr/>
                    </p:nvPicPr>
                    <p:blipFill>
                      <a:blip r:embed="rId4"/>
                      <a:stretch>
                        <a:fillRect/>
                      </a:stretch>
                    </p:blipFill>
                    <p:spPr>
                      <a:xfrm>
                        <a:off x="279400" y="1639888"/>
                        <a:ext cx="11518900" cy="3544887"/>
                      </a:xfrm>
                      <a:prstGeom prst="rect">
                        <a:avLst/>
                      </a:prstGeom>
                    </p:spPr>
                  </p:pic>
                </p:oleObj>
              </mc:Fallback>
            </mc:AlternateContent>
          </a:graphicData>
        </a:graphic>
      </p:graphicFrame>
      <p:graphicFrame>
        <p:nvGraphicFramePr>
          <p:cNvPr id="14" name="Table 13">
            <a:extLst>
              <a:ext uri="{FF2B5EF4-FFF2-40B4-BE49-F238E27FC236}">
                <a16:creationId xmlns:a16="http://schemas.microsoft.com/office/drawing/2014/main" id="{188C7B41-C313-4C6B-8BE2-D43A529B73DB}"/>
              </a:ext>
            </a:extLst>
          </p:cNvPr>
          <p:cNvGraphicFramePr>
            <a:graphicFrameLocks noGrp="1"/>
          </p:cNvGraphicFramePr>
          <p:nvPr>
            <p:extLst>
              <p:ext uri="{D42A27DB-BD31-4B8C-83A1-F6EECF244321}">
                <p14:modId xmlns:p14="http://schemas.microsoft.com/office/powerpoint/2010/main" val="1312528467"/>
              </p:ext>
            </p:extLst>
          </p:nvPr>
        </p:nvGraphicFramePr>
        <p:xfrm>
          <a:off x="279400" y="5344603"/>
          <a:ext cx="1996147" cy="954731"/>
        </p:xfrm>
        <a:graphic>
          <a:graphicData uri="http://schemas.openxmlformats.org/drawingml/2006/table">
            <a:tbl>
              <a:tblPr/>
              <a:tblGrid>
                <a:gridCol w="1082025">
                  <a:extLst>
                    <a:ext uri="{9D8B030D-6E8A-4147-A177-3AD203B41FA5}">
                      <a16:colId xmlns:a16="http://schemas.microsoft.com/office/drawing/2014/main" val="2503404679"/>
                    </a:ext>
                  </a:extLst>
                </a:gridCol>
                <a:gridCol w="914122">
                  <a:extLst>
                    <a:ext uri="{9D8B030D-6E8A-4147-A177-3AD203B41FA5}">
                      <a16:colId xmlns:a16="http://schemas.microsoft.com/office/drawing/2014/main" val="638728469"/>
                    </a:ext>
                  </a:extLst>
                </a:gridCol>
              </a:tblGrid>
              <a:tr h="174316">
                <a:tc>
                  <a:txBody>
                    <a:bodyPr/>
                    <a:lstStyle/>
                    <a:p>
                      <a:pPr algn="l" fontAlgn="b"/>
                      <a:r>
                        <a:rPr lang="en-US" sz="1100" b="0" i="0" u="none" strike="noStrike">
                          <a:solidFill>
                            <a:srgbClr val="000000"/>
                          </a:solidFill>
                          <a:effectLst/>
                          <a:latin typeface="Franklin Gothic Book" panose="020B05030201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b"/>
                      <a:r>
                        <a:rPr lang="en-US" sz="1100" b="0" i="0" u="none" strike="noStrike">
                          <a:solidFill>
                            <a:srgbClr val="000000"/>
                          </a:solidFill>
                          <a:effectLst/>
                          <a:latin typeface="Franklin Gothic Book" panose="020B0503020102020204" pitchFamily="34" charset="0"/>
                        </a:rPr>
                        <a:t>In Planning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081055"/>
                  </a:ext>
                </a:extLst>
              </a:tr>
              <a:tr h="277495">
                <a:tc>
                  <a:txBody>
                    <a:bodyPr/>
                    <a:lstStyle/>
                    <a:p>
                      <a:pPr algn="l" fontAlgn="b"/>
                      <a:r>
                        <a:rPr lang="en-US" sz="1100" b="0" i="0" u="none" strike="noStrike">
                          <a:solidFill>
                            <a:srgbClr val="000000"/>
                          </a:solidFill>
                          <a:effectLst/>
                          <a:latin typeface="Franklin Gothic Book" panose="020B05030201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l" fontAlgn="b"/>
                      <a:r>
                        <a:rPr lang="en-US" sz="1100" b="0" i="0" u="none" strike="noStrike">
                          <a:solidFill>
                            <a:srgbClr val="000000"/>
                          </a:solidFill>
                          <a:effectLst/>
                          <a:latin typeface="Franklin Gothic Book" panose="020B0503020102020204" pitchFamily="34" charset="0"/>
                        </a:rPr>
                        <a:t>Active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320620"/>
                  </a:ext>
                </a:extLst>
              </a:tr>
              <a:tr h="451438">
                <a:tc>
                  <a:txBody>
                    <a:bodyPr/>
                    <a:lstStyle/>
                    <a:p>
                      <a:pPr algn="l" fontAlgn="b"/>
                      <a:r>
                        <a:rPr lang="en-US" sz="1100" b="0" i="0" u="none" strike="noStrike">
                          <a:solidFill>
                            <a:srgbClr val="000000"/>
                          </a:solidFill>
                          <a:effectLst/>
                          <a:latin typeface="Franklin Gothic Book" panose="020B0503020102020204"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Franklin Gothic Book" panose="020B0503020102020204" pitchFamily="34" charset="0"/>
                        </a:rPr>
                        <a:t>Purchasing Power Agreement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386422"/>
                  </a:ext>
                </a:extLst>
              </a:tr>
            </a:tbl>
          </a:graphicData>
        </a:graphic>
      </p:graphicFrame>
    </p:spTree>
    <p:extLst>
      <p:ext uri="{BB962C8B-B14F-4D97-AF65-F5344CB8AC3E}">
        <p14:creationId xmlns:p14="http://schemas.microsoft.com/office/powerpoint/2010/main" val="571122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1F4BB88D8F2439C3ED650E693FD1B" ma:contentTypeVersion="12" ma:contentTypeDescription="Create a new document." ma:contentTypeScope="" ma:versionID="7eb314fa2001069b4b6309658733a928">
  <xsd:schema xmlns:xsd="http://www.w3.org/2001/XMLSchema" xmlns:xs="http://www.w3.org/2001/XMLSchema" xmlns:p="http://schemas.microsoft.com/office/2006/metadata/properties" xmlns:ns3="20034609-a11f-4c80-9981-e972d0707ca9" xmlns:ns4="8909f965-6e63-436c-bc93-ab522398d3eb" targetNamespace="http://schemas.microsoft.com/office/2006/metadata/properties" ma:root="true" ma:fieldsID="de624c7405790fdd10c13d46d4d35abd" ns3:_="" ns4:_="">
    <xsd:import namespace="20034609-a11f-4c80-9981-e972d0707ca9"/>
    <xsd:import namespace="8909f965-6e63-436c-bc93-ab522398d3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34609-a11f-4c80-9981-e972d0707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9f965-6e63-436c-bc93-ab522398d3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FFC37-B254-46E9-80A2-3967D37F226E}">
  <ds:schemaRefs>
    <ds:schemaRef ds:uri="http://schemas.microsoft.com/sharepoint/v3/contenttype/forms"/>
  </ds:schemaRefs>
</ds:datastoreItem>
</file>

<file path=customXml/itemProps2.xml><?xml version="1.0" encoding="utf-8"?>
<ds:datastoreItem xmlns:ds="http://schemas.openxmlformats.org/officeDocument/2006/customXml" ds:itemID="{7CCE654A-883F-4B2D-9EE6-679EDCF1873F}">
  <ds:schemaRefs>
    <ds:schemaRef ds:uri="8909f965-6e63-436c-bc93-ab522398d3eb"/>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20034609-a11f-4c80-9981-e972d0707ca9"/>
    <ds:schemaRef ds:uri="http://www.w3.org/XML/1998/namespace"/>
    <ds:schemaRef ds:uri="http://purl.org/dc/dcmitype/"/>
  </ds:schemaRefs>
</ds:datastoreItem>
</file>

<file path=customXml/itemProps3.xml><?xml version="1.0" encoding="utf-8"?>
<ds:datastoreItem xmlns:ds="http://schemas.openxmlformats.org/officeDocument/2006/customXml" ds:itemID="{0901F6DC-49CE-4EA0-8AF7-DFCA9EACA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034609-a11f-4c80-9981-e972d0707ca9"/>
    <ds:schemaRef ds:uri="8909f965-6e63-436c-bc93-ab522398d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831</Words>
  <Application>Microsoft Office PowerPoint</Application>
  <PresentationFormat>Widescreen</PresentationFormat>
  <Paragraphs>194</Paragraphs>
  <Slides>13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Franklin Gothic Book</vt:lpstr>
      <vt:lpstr>Neue Haas Grotesk Text Pro</vt:lpstr>
      <vt:lpstr>Office Theme</vt:lpstr>
      <vt:lpstr>Microsoft Excel Worksheet</vt:lpstr>
      <vt:lpstr>PowerPoint Presentation</vt:lpstr>
      <vt:lpstr>New York State Energy Portfolio</vt:lpstr>
      <vt:lpstr>Solar Roof Analysis: How much electricity to be generated.</vt:lpstr>
      <vt:lpstr>Solar Rooftop Potential</vt:lpstr>
      <vt:lpstr>Solar Roof Analysis: Comments</vt:lpstr>
      <vt:lpstr>GHG Emissions Reduction: PURCHASED ELECTRICITY </vt:lpstr>
      <vt:lpstr>Maximum Solar Rooftop Solar PV Investment</vt:lpstr>
      <vt:lpstr>25 Year Cumulative Annual Cashflow</vt:lpstr>
      <vt:lpstr>Energy Comparison of ‘River Campus’ Peers</vt:lpstr>
      <vt:lpstr> On-site Solar Comparison </vt:lpstr>
      <vt:lpstr> On-site Wind Comparison </vt:lpstr>
      <vt:lpstr>Green Energy Rating – Peer Colleges Comparison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Junior</dc:creator>
  <cp:lastModifiedBy>Junior</cp:lastModifiedBy>
  <cp:revision>3</cp:revision>
  <dcterms:created xsi:type="dcterms:W3CDTF">2021-03-05T07:15:33Z</dcterms:created>
  <dcterms:modified xsi:type="dcterms:W3CDTF">2021-03-05T07:29:20Z</dcterms:modified>
</cp:coreProperties>
</file>