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  <p:sldMasterId id="2147483682" r:id="rId2"/>
    <p:sldMasterId id="2147483754" r:id="rId3"/>
    <p:sldMasterId id="2147483766" r:id="rId4"/>
    <p:sldMasterId id="2147483778" r:id="rId5"/>
  </p:sldMasterIdLst>
  <p:notesMasterIdLst>
    <p:notesMasterId r:id="rId57"/>
  </p:notesMasterIdLst>
  <p:handoutMasterIdLst>
    <p:handoutMasterId r:id="rId58"/>
  </p:handoutMasterIdLst>
  <p:sldIdLst>
    <p:sldId id="256" r:id="rId6"/>
    <p:sldId id="315" r:id="rId7"/>
    <p:sldId id="317" r:id="rId8"/>
    <p:sldId id="286" r:id="rId9"/>
    <p:sldId id="318" r:id="rId10"/>
    <p:sldId id="312" r:id="rId11"/>
    <p:sldId id="335" r:id="rId12"/>
    <p:sldId id="338" r:id="rId13"/>
    <p:sldId id="339" r:id="rId14"/>
    <p:sldId id="340" r:id="rId15"/>
    <p:sldId id="341" r:id="rId16"/>
    <p:sldId id="342" r:id="rId17"/>
    <p:sldId id="347" r:id="rId18"/>
    <p:sldId id="348" r:id="rId19"/>
    <p:sldId id="343" r:id="rId20"/>
    <p:sldId id="344" r:id="rId21"/>
    <p:sldId id="346" r:id="rId22"/>
    <p:sldId id="313" r:id="rId23"/>
    <p:sldId id="349" r:id="rId24"/>
    <p:sldId id="287" r:id="rId25"/>
    <p:sldId id="288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21" r:id="rId34"/>
    <p:sldId id="358" r:id="rId35"/>
    <p:sldId id="322" r:id="rId36"/>
    <p:sldId id="323" r:id="rId37"/>
    <p:sldId id="300" r:id="rId38"/>
    <p:sldId id="301" r:id="rId39"/>
    <p:sldId id="302" r:id="rId40"/>
    <p:sldId id="279" r:id="rId41"/>
    <p:sldId id="293" r:id="rId42"/>
    <p:sldId id="276" r:id="rId43"/>
    <p:sldId id="277" r:id="rId44"/>
    <p:sldId id="278" r:id="rId45"/>
    <p:sldId id="280" r:id="rId46"/>
    <p:sldId id="281" r:id="rId47"/>
    <p:sldId id="304" r:id="rId48"/>
    <p:sldId id="305" r:id="rId49"/>
    <p:sldId id="306" r:id="rId50"/>
    <p:sldId id="345" r:id="rId51"/>
    <p:sldId id="359" r:id="rId52"/>
    <p:sldId id="325" r:id="rId53"/>
    <p:sldId id="331" r:id="rId54"/>
    <p:sldId id="332" r:id="rId55"/>
    <p:sldId id="333" r:id="rId56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3891" autoAdjust="0"/>
  </p:normalViewPr>
  <p:slideViewPr>
    <p:cSldViewPr>
      <p:cViewPr varScale="1">
        <p:scale>
          <a:sx n="62" d="100"/>
          <a:sy n="62" d="100"/>
        </p:scale>
        <p:origin x="13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19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D6199-3919-4ED4-A40D-134E23446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40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701675"/>
            <a:ext cx="4683125" cy="3511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610" y="4447461"/>
            <a:ext cx="5189855" cy="421338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2" tIns="46966" rIns="93932" bIns="46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2" tIns="46966" rIns="93932" bIns="469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D00F32A7-7F5B-46B3-A72F-1BD125352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9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</a:t>
            </a:r>
            <a:r>
              <a:rPr lang="en-US" baseline="0" dirty="0"/>
              <a:t> </a:t>
            </a:r>
            <a:r>
              <a:rPr lang="en-US" dirty="0"/>
              <a:t>Form can be obtained from</a:t>
            </a:r>
            <a:r>
              <a:rPr lang="en-US" baseline="0" dirty="0"/>
              <a:t> Stock keepers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7154C-2E27-442B-9A53-19F93A584EC0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71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7154C-2E27-442B-9A53-19F93A584EC0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5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117A-FD74-40E6-82A9-BE5BBF32D4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753-E578-4607-B2F3-157CB9C0FC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1E34-8314-4AE9-ACF3-D624377C5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04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38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4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0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57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91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63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2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2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82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140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95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80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16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10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64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200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6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19A2-BC91-4CD7-B205-8E0A2468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23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993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52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65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03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63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42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63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43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40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62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59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02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378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24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06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61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576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E0F8-5626-4E6E-A381-74C928586B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79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0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057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91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03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1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0932E-7BA4-422E-AC41-F922B775A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D27A-0B30-4AC2-B258-F867B269E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3867-C4A3-4DC6-BE64-1FBCFEF93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DB07E9-A063-4B46-876E-CBB1853C0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89E809-E64E-4E53-A847-836CFE09C3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39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98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81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056767-E71E-46B4-BC54-41227E1BA95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3/20/2023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251A1F-3868-4ED9-B83A-32AFAA61F6E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05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facilities.rochester.edu/protected/famis_forms/part_catalog/" TargetMode="Externa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ilities.rochester.edu/support_ops/document/StockPartUpdate_05.15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2D27A-0B30-4AC2-B258-F867B269EBD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981200"/>
            <a:ext cx="9144000" cy="2286000"/>
          </a:xfrm>
        </p:spPr>
        <p:txBody>
          <a:bodyPr/>
          <a:lstStyle/>
          <a:p>
            <a:pPr algn="ctr"/>
            <a:r>
              <a:rPr lang="en-US" sz="6000" dirty="0"/>
              <a:t>HOW TO PURCHASE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/>
          <a:lstStyle/>
          <a:p>
            <a:pPr algn="ctr"/>
            <a:r>
              <a:rPr lang="en-US" sz="3600" dirty="0"/>
              <a:t>Preq Form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066800"/>
            <a:ext cx="2667000" cy="5562600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A )  </a:t>
            </a:r>
            <a:r>
              <a:rPr lang="en-US" sz="1600" b="1" u="sng" dirty="0">
                <a:solidFill>
                  <a:schemeClr val="tx1"/>
                </a:solidFill>
                <a:latin typeface="+mn-lt"/>
              </a:rPr>
              <a:t>Mandatory field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Put a description of what the Preq is for.  This will transfer to the top line of the PO, but it will not print on either form.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B)  You can put the name of the person the order is for in this space.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C)  Purchase type stays as </a:t>
            </a:r>
            <a:r>
              <a:rPr lang="en-US" sz="1600" b="1" u="sng" dirty="0">
                <a:solidFill>
                  <a:schemeClr val="tx1"/>
                </a:solidFill>
                <a:latin typeface="+mn-lt"/>
              </a:rPr>
              <a:t>Inventory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+mn-lt"/>
              </a:rPr>
              <a:t>D)  Click Add Line.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r="52064" b="39053"/>
          <a:stretch>
            <a:fillRect/>
          </a:stretch>
        </p:blipFill>
        <p:spPr bwMode="auto">
          <a:xfrm>
            <a:off x="3575050" y="1236615"/>
            <a:ext cx="4502150" cy="463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5181600" y="1066800"/>
            <a:ext cx="13716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6934200" y="3200400"/>
            <a:ext cx="1371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4" idx="3"/>
          </p:cNvCxnSpPr>
          <p:nvPr/>
        </p:nvCxnSpPr>
        <p:spPr>
          <a:xfrm flipV="1">
            <a:off x="3505200" y="3048000"/>
            <a:ext cx="685800" cy="565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733800" y="5867400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53200" y="762000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05800" y="3505200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400" y="34290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0" y="6248400"/>
            <a:ext cx="457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8298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Preq Line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200400" cy="4114800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1) Line Information Fields</a:t>
            </a:r>
          </a:p>
          <a:p>
            <a:pPr lvl="1"/>
            <a:r>
              <a:rPr lang="en-US" sz="1600" dirty="0"/>
              <a:t>Fill in date needed by.  Can type date or use F9 key to bring up calendar.   Extra freight charges may be added to meet date.</a:t>
            </a:r>
          </a:p>
          <a:p>
            <a:pPr lvl="1"/>
            <a:r>
              <a:rPr lang="en-US" sz="1600" dirty="0"/>
              <a:t>If you started Preq from work order form, the WO# will fill in automatically.  If you started from </a:t>
            </a:r>
            <a:r>
              <a:rPr lang="en-US" sz="1600" dirty="0" err="1"/>
              <a:t>Preq</a:t>
            </a:r>
            <a:r>
              <a:rPr lang="en-US" sz="1600" dirty="0"/>
              <a:t>, you will need to add WO# after you have added part number.</a:t>
            </a:r>
          </a:p>
          <a:p>
            <a:pPr lvl="1"/>
            <a:r>
              <a:rPr lang="en-US" sz="1600" b="1" u="sng" dirty="0"/>
              <a:t>Advise checkbox does not work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11430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B8295702-75CD-44C0-896C-19B3CDCC68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7441" y="1739350"/>
            <a:ext cx="4038600" cy="4114800"/>
          </a:xfr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CC6C8AB-4367-479B-94B1-808CA8E7ED60}"/>
              </a:ext>
            </a:extLst>
          </p:cNvPr>
          <p:cNvCxnSpPr/>
          <p:nvPr/>
        </p:nvCxnSpPr>
        <p:spPr>
          <a:xfrm flipH="1">
            <a:off x="5791200" y="1512332"/>
            <a:ext cx="457200" cy="912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30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838200"/>
          </a:xfrm>
        </p:spPr>
        <p:txBody>
          <a:bodyPr/>
          <a:lstStyle/>
          <a:p>
            <a:pPr algn="ctr"/>
            <a:r>
              <a:rPr lang="en-US" dirty="0"/>
              <a:t>Preq Line Form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352800" cy="4572000"/>
          </a:xfrm>
        </p:spPr>
        <p:txBody>
          <a:bodyPr/>
          <a:lstStyle/>
          <a:p>
            <a:pPr>
              <a:buNone/>
            </a:pPr>
            <a:r>
              <a:rPr lang="en-US" sz="1800" dirty="0"/>
              <a:t>2) Part Information Field</a:t>
            </a:r>
          </a:p>
          <a:p>
            <a:pPr lvl="1"/>
            <a:r>
              <a:rPr lang="en-US" sz="1400" dirty="0"/>
              <a:t>Warehouse fills in automatically</a:t>
            </a:r>
          </a:p>
          <a:p>
            <a:pPr lvl="1"/>
            <a:r>
              <a:rPr lang="en-US" sz="1400" dirty="0"/>
              <a:t>Part numbers to use are:</a:t>
            </a:r>
            <a:endParaRPr lang="en-US" sz="1000" dirty="0"/>
          </a:p>
          <a:p>
            <a:pPr lvl="2"/>
            <a:r>
              <a:rPr lang="en-US" sz="1400" b="1" u="sng" dirty="0"/>
              <a:t>MT</a:t>
            </a:r>
            <a:r>
              <a:rPr lang="en-US" sz="1400" dirty="0"/>
              <a:t> or </a:t>
            </a:r>
            <a:r>
              <a:rPr lang="en-US" sz="1400" b="1" u="sng" dirty="0"/>
              <a:t>Material</a:t>
            </a:r>
            <a:r>
              <a:rPr lang="en-US" sz="1400" dirty="0"/>
              <a:t> for parts</a:t>
            </a:r>
          </a:p>
          <a:p>
            <a:pPr lvl="2"/>
            <a:r>
              <a:rPr lang="en-US" sz="1400" b="1" u="sng" dirty="0"/>
              <a:t>SV</a:t>
            </a:r>
            <a:r>
              <a:rPr lang="en-US" sz="1400" dirty="0"/>
              <a:t> or </a:t>
            </a:r>
            <a:r>
              <a:rPr lang="en-US" sz="1400" b="1" u="sng" dirty="0"/>
              <a:t>Service</a:t>
            </a:r>
            <a:r>
              <a:rPr lang="en-US" sz="1400" dirty="0"/>
              <a:t> for a vendor coming in to do service</a:t>
            </a:r>
          </a:p>
          <a:p>
            <a:pPr lvl="2"/>
            <a:r>
              <a:rPr lang="en-US" sz="1400" b="1" u="sng" dirty="0"/>
              <a:t>Repair</a:t>
            </a:r>
            <a:r>
              <a:rPr lang="en-US" sz="1400" dirty="0"/>
              <a:t> for items being sent out for repair or service (not on-site)</a:t>
            </a:r>
          </a:p>
          <a:p>
            <a:pPr lvl="2"/>
            <a:r>
              <a:rPr lang="en-US" sz="1400" b="1" u="sng" dirty="0"/>
              <a:t>Capital</a:t>
            </a:r>
            <a:r>
              <a:rPr lang="en-US" sz="1400" dirty="0"/>
              <a:t> is used at MC</a:t>
            </a:r>
          </a:p>
          <a:p>
            <a:pPr lvl="2"/>
            <a:r>
              <a:rPr lang="en-US" sz="1400" dirty="0"/>
              <a:t>CUMT is used at Central Utilities for material</a:t>
            </a:r>
          </a:p>
          <a:p>
            <a:pPr lvl="2"/>
            <a:r>
              <a:rPr lang="en-US" sz="1400" dirty="0"/>
              <a:t>CUSV is used at Central Utilities for service</a:t>
            </a:r>
          </a:p>
          <a:p>
            <a:pPr lvl="1"/>
            <a:r>
              <a:rPr lang="en-US" sz="1400" b="1" dirty="0"/>
              <a:t>Never use a stock part number</a:t>
            </a:r>
          </a:p>
          <a:p>
            <a:pPr lvl="1"/>
            <a:r>
              <a:rPr lang="en-US" sz="1400" dirty="0"/>
              <a:t>Commodity field is left blank</a:t>
            </a:r>
          </a:p>
          <a:p>
            <a:pPr lvl="1"/>
            <a:r>
              <a:rPr lang="en-US" sz="1400" dirty="0"/>
              <a:t>Urgent checkbox does not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14478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1CDFCCF-6374-43D8-95EB-DF2103AC10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69532"/>
            <a:ext cx="4038600" cy="3439135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F173D0-E1A4-47C9-9A71-CAA7D6370368}"/>
              </a:ext>
            </a:extLst>
          </p:cNvPr>
          <p:cNvCxnSpPr/>
          <p:nvPr/>
        </p:nvCxnSpPr>
        <p:spPr>
          <a:xfrm>
            <a:off x="7848600" y="1828800"/>
            <a:ext cx="0" cy="510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5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AAF64-9FA3-4763-91CC-7D22182C2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Preq Line Form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929C3-F09A-40DC-8E14-8076F5F935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80790"/>
            <a:ext cx="2667000" cy="51741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/>
              <a:t>3)  Suggested Vendor Fields</a:t>
            </a:r>
          </a:p>
          <a:p>
            <a:pPr lvl="1"/>
            <a:r>
              <a:rPr lang="en-US" sz="1400" dirty="0"/>
              <a:t>Enter vendor code in Vendor No space</a:t>
            </a:r>
          </a:p>
          <a:p>
            <a:pPr lvl="1"/>
            <a:r>
              <a:rPr lang="en-US" sz="1400" dirty="0"/>
              <a:t>If you do not know the code, click the Vendor No box which brings up Vendor List Form. </a:t>
            </a:r>
          </a:p>
          <a:p>
            <a:pPr lvl="1"/>
            <a:r>
              <a:rPr lang="en-US" sz="1400" dirty="0"/>
              <a:t>Query: Enter part of vendor name with % sign before and after.  This brings up list of all vendors that meet criteria.  Select vendor you want – click OK.</a:t>
            </a:r>
          </a:p>
          <a:p>
            <a:pPr lvl="1"/>
            <a:r>
              <a:rPr lang="en-US" sz="1400" dirty="0"/>
              <a:t>Vendor P/N - Enter vendor part # if there is one</a:t>
            </a:r>
          </a:p>
          <a:p>
            <a:pPr lvl="1"/>
            <a:r>
              <a:rPr lang="en-US" sz="1400" dirty="0"/>
              <a:t>Leave Buyer field blank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56454-4E26-49F4-8EE1-83ECDCC70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5617AC73-1016-4D85-922F-F8693BDB5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2" y="1180790"/>
            <a:ext cx="3962400" cy="295671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AC20F4-51A5-41CC-A1C2-FD519E8BD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462" y="4223341"/>
            <a:ext cx="3095796" cy="202506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13DD53-4C92-492F-80CE-3A4C515A64CE}"/>
              </a:ext>
            </a:extLst>
          </p:cNvPr>
          <p:cNvCxnSpPr/>
          <p:nvPr/>
        </p:nvCxnSpPr>
        <p:spPr>
          <a:xfrm>
            <a:off x="3048000" y="2057400"/>
            <a:ext cx="1219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A3E202-1A89-4C46-830D-7E0D84CF968B}"/>
              </a:ext>
            </a:extLst>
          </p:cNvPr>
          <p:cNvCxnSpPr/>
          <p:nvPr/>
        </p:nvCxnSpPr>
        <p:spPr>
          <a:xfrm>
            <a:off x="3048000" y="3048000"/>
            <a:ext cx="16002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9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50FC-849F-46CB-93AE-E8DE91CD1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075"/>
            <a:ext cx="8229600" cy="792325"/>
          </a:xfrm>
        </p:spPr>
        <p:txBody>
          <a:bodyPr>
            <a:normAutofit fontScale="90000"/>
          </a:bodyPr>
          <a:lstStyle/>
          <a:p>
            <a:r>
              <a:rPr lang="en-US" dirty="0"/>
              <a:t>Preq Line Form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0CCA6-2578-4645-BF66-F4B9F972A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352800" cy="443484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4)  Manufacturer Fields</a:t>
            </a:r>
          </a:p>
          <a:p>
            <a:pPr lvl="1"/>
            <a:r>
              <a:rPr lang="en-US" sz="2000" b="1" u="sng" dirty="0"/>
              <a:t>DO NOT USE MFR, MFR Part Number, or MFR Brand boxes</a:t>
            </a:r>
          </a:p>
          <a:p>
            <a:pPr lvl="1"/>
            <a:r>
              <a:rPr lang="en-US" sz="2000" dirty="0"/>
              <a:t>Put all MFG information in the Vendor P/N box and Description field</a:t>
            </a:r>
          </a:p>
          <a:p>
            <a:pPr lvl="1"/>
            <a:r>
              <a:rPr lang="en-US" sz="2000" dirty="0"/>
              <a:t>Substitution box does not work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CB313-183C-4DCB-B975-E19B9111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31A8DF-5A44-4EBC-A795-56F2490FA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1000" y="2118971"/>
            <a:ext cx="4038600" cy="4037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60D81A-33AE-4264-A4A0-C6EDDEDA845B}"/>
              </a:ext>
            </a:extLst>
          </p:cNvPr>
          <p:cNvSpPr txBox="1"/>
          <p:nvPr/>
        </p:nvSpPr>
        <p:spPr>
          <a:xfrm>
            <a:off x="81534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FC98D1-44E5-4C4A-B183-838B6DD12BB7}"/>
              </a:ext>
            </a:extLst>
          </p:cNvPr>
          <p:cNvCxnSpPr>
            <a:stCxn id="9" idx="2"/>
          </p:cNvCxnSpPr>
          <p:nvPr/>
        </p:nvCxnSpPr>
        <p:spPr>
          <a:xfrm flipH="1">
            <a:off x="7543800" y="1969532"/>
            <a:ext cx="876300" cy="1688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89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14400"/>
          </a:xfrm>
        </p:spPr>
        <p:txBody>
          <a:bodyPr/>
          <a:lstStyle/>
          <a:p>
            <a:pPr algn="ctr"/>
            <a:r>
              <a:rPr lang="en-US" dirty="0"/>
              <a:t>Preq Line Form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810000" cy="5181600"/>
          </a:xfrm>
        </p:spPr>
        <p:txBody>
          <a:bodyPr/>
          <a:lstStyle/>
          <a:p>
            <a:pPr>
              <a:buNone/>
            </a:pPr>
            <a:r>
              <a:rPr lang="en-US" sz="2200" dirty="0"/>
              <a:t>5)  Description Field</a:t>
            </a:r>
          </a:p>
          <a:p>
            <a:pPr lvl="1"/>
            <a:r>
              <a:rPr lang="en-US" sz="1600" dirty="0"/>
              <a:t>Material: Full description of what the item is - manufacturer number, part number, specs, etc.</a:t>
            </a:r>
          </a:p>
          <a:p>
            <a:pPr lvl="1"/>
            <a:r>
              <a:rPr lang="en-US" sz="1600" dirty="0"/>
              <a:t>If ordering a case: List it here</a:t>
            </a:r>
          </a:p>
          <a:p>
            <a:pPr lvl="1"/>
            <a:r>
              <a:rPr lang="en-US" sz="1600" u="sng" dirty="0"/>
              <a:t>Only one item per line</a:t>
            </a:r>
          </a:p>
          <a:p>
            <a:pPr lvl="1"/>
            <a:r>
              <a:rPr lang="en-US" sz="1600" dirty="0"/>
              <a:t>If it is a stock item in the warehouse: List the stock part number, but include a complete description</a:t>
            </a:r>
          </a:p>
          <a:p>
            <a:pPr lvl="1"/>
            <a:r>
              <a:rPr lang="en-US" sz="1600" dirty="0"/>
              <a:t>Service: List what is being done, where it is being done, when the work will take place, and a contact at the company.</a:t>
            </a:r>
          </a:p>
          <a:p>
            <a:pPr lvl="1"/>
            <a:r>
              <a:rPr lang="en-US" sz="1600" dirty="0"/>
              <a:t>If applicable list “Emergency” or “Rush” as first 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200" y="34290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CD7E74-7A3D-4572-A79F-14ECECA1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304816"/>
            <a:ext cx="4495800" cy="42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8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668"/>
            <a:ext cx="8229600" cy="8265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Preq Form Completing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066836" cy="39624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A)  If adding another line, click Add Line button</a:t>
            </a:r>
          </a:p>
          <a:p>
            <a:pPr>
              <a:buNone/>
            </a:pPr>
            <a:r>
              <a:rPr lang="en-US" sz="2000" dirty="0"/>
              <a:t>B)  The status will be either Requested or Approved, depending on your dollar limit</a:t>
            </a:r>
            <a:endParaRPr lang="en-US" dirty="0"/>
          </a:p>
          <a:p>
            <a:pPr>
              <a:buNone/>
            </a:pPr>
            <a:r>
              <a:rPr lang="en-US" sz="2000" dirty="0"/>
              <a:t>C) If </a:t>
            </a:r>
            <a:r>
              <a:rPr lang="en-US" sz="2000" dirty="0" err="1"/>
              <a:t>Preq</a:t>
            </a:r>
            <a:r>
              <a:rPr lang="en-US" sz="2000" dirty="0"/>
              <a:t> is in Requested status, the next approver’s name is listed under your name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25584" y="2004536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2400" y="34290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E71176-721D-481A-AA28-124B581D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390343"/>
            <a:ext cx="4389634" cy="47056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DC591F-BDA4-4612-A3DB-D80DE8CF2D9E}"/>
              </a:ext>
            </a:extLst>
          </p:cNvPr>
          <p:cNvSpPr txBox="1"/>
          <p:nvPr/>
        </p:nvSpPr>
        <p:spPr>
          <a:xfrm>
            <a:off x="3810000" y="4953000"/>
            <a:ext cx="609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849C5BE-6DF3-4F1D-9B32-664448BF3222}"/>
              </a:ext>
            </a:extLst>
          </p:cNvPr>
          <p:cNvCxnSpPr/>
          <p:nvPr/>
        </p:nvCxnSpPr>
        <p:spPr>
          <a:xfrm>
            <a:off x="4343400" y="5322332"/>
            <a:ext cx="609600" cy="69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769B8A-A54B-4548-BF10-5E90439C634D}"/>
              </a:ext>
            </a:extLst>
          </p:cNvPr>
          <p:cNvCxnSpPr>
            <a:stCxn id="14" idx="3"/>
          </p:cNvCxnSpPr>
          <p:nvPr/>
        </p:nvCxnSpPr>
        <p:spPr>
          <a:xfrm flipV="1">
            <a:off x="4267200" y="3124200"/>
            <a:ext cx="533400" cy="489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866D9E-4363-4F12-8A88-F92F6B7E4620}"/>
              </a:ext>
            </a:extLst>
          </p:cNvPr>
          <p:cNvCxnSpPr>
            <a:stCxn id="13" idx="3"/>
          </p:cNvCxnSpPr>
          <p:nvPr/>
        </p:nvCxnSpPr>
        <p:spPr>
          <a:xfrm>
            <a:off x="4230384" y="2189202"/>
            <a:ext cx="798816" cy="85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86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6EFC-609E-4509-8D18-DA0E3AD61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method to create a preq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B4DAF-BA8E-4AC1-B0F0-736934F8C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Start directly on the Preq form</a:t>
            </a:r>
          </a:p>
          <a:p>
            <a:pPr lvl="2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Mechanic’s Bench – Parts – Purchase Req</a:t>
            </a:r>
          </a:p>
          <a:p>
            <a:pPr lvl="2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Supervisor’s Bench – Purchasing – Purchase Req</a:t>
            </a:r>
          </a:p>
          <a:p>
            <a:pPr lvl="2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This method must be used for standing work orders</a:t>
            </a:r>
          </a:p>
          <a:p>
            <a:pPr lvl="2"/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Work order number must be filled in on each line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58581-54ED-4109-92AF-A5C16C51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3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</a:t>
            </a:r>
            <a:r>
              <a:rPr lang="en-US" sz="2800" dirty="0"/>
              <a:t>endors do not have access to the work order# or preq#.  So don’t contact vendor looking for update on your order with either of these numbers.</a:t>
            </a:r>
          </a:p>
          <a:p>
            <a:r>
              <a:rPr lang="en-US" sz="2800" dirty="0"/>
              <a:t>The information put next to the preq# does not transfer to the PO.</a:t>
            </a:r>
          </a:p>
          <a:p>
            <a:r>
              <a:rPr lang="en-US" sz="2800" dirty="0"/>
              <a:t>One part# per line.  We need to receive each item as it comes in.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2451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D8E0C-2834-4497-9D46-0D5A613D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484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incorrect preq’s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86D7DB-5DC3-4B4A-BA1E-F716E6A159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vendor part# listed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017921-7403-483E-A522-753195F988AF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price listed in unit price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89216-6007-4F18-BF44-9DC9F89C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1ACECBD-6B75-4249-9DC0-C1CAD826A005}"/>
              </a:ext>
            </a:extLst>
          </p:cNvPr>
          <p:cNvPicPr>
            <a:picLocks noGrp="1"/>
          </p:cNvPicPr>
          <p:nvPr>
            <p:ph sz="quarter" idx="2"/>
          </p:nvPr>
        </p:nvPicPr>
        <p:blipFill rotWithShape="1">
          <a:blip r:embed="rId2"/>
          <a:srcRect l="51175" r="21795" b="14926"/>
          <a:stretch/>
        </p:blipFill>
        <p:spPr bwMode="auto">
          <a:xfrm>
            <a:off x="491447" y="2715747"/>
            <a:ext cx="4040188" cy="3576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F014B302-9C3B-445D-B9B8-ABA6A3FA5DB4}"/>
              </a:ext>
            </a:extLst>
          </p:cNvPr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50320" r="22222" b="17205"/>
          <a:stretch/>
        </p:blipFill>
        <p:spPr bwMode="auto">
          <a:xfrm>
            <a:off x="4645025" y="2724018"/>
            <a:ext cx="4041775" cy="3427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306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762000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REVIEW OF STEPS TO PLACING AN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5029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Research the parts/service you need.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 need a work order number.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purchase requisition (preq).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any quotes, justification, etc. to Materials Management.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preq is approved and required paperwork verified, Materials Management will place the order.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4461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u="sng" dirty="0"/>
              <a:t>What paperwork is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/>
            <a:endParaRPr lang="en-US" dirty="0"/>
          </a:p>
          <a:p>
            <a:pPr lvl="2"/>
            <a:r>
              <a:rPr lang="en-US" dirty="0"/>
              <a:t>Any service requires a quote.  If scope of work not known then use not to exceed (NTE) amount but be as accurate as possible.</a:t>
            </a:r>
          </a:p>
          <a:p>
            <a:pPr lvl="2"/>
            <a:r>
              <a:rPr lang="en-US" dirty="0"/>
              <a:t>Material orders under $1,000 generally do not require a quote but if specialty item you should have one.</a:t>
            </a:r>
          </a:p>
          <a:p>
            <a:pPr lvl="2"/>
            <a:r>
              <a:rPr lang="en-US" dirty="0"/>
              <a:t>Under $25,000 only one quote needed.</a:t>
            </a:r>
          </a:p>
          <a:p>
            <a:pPr lvl="2"/>
            <a:r>
              <a:rPr lang="en-US" dirty="0"/>
              <a:t>Over $25,000– three quotes required. If did not get 3 quotes, then be ready to explain why.</a:t>
            </a:r>
          </a:p>
          <a:p>
            <a:pPr lvl="2"/>
            <a:r>
              <a:rPr lang="en-US" dirty="0"/>
              <a:t>Over $25,000 also requires 2 forms -  (SPJCI) Supplier Price Justification and Conflict Information form and the Additional Justification form.</a:t>
            </a:r>
          </a:p>
          <a:p>
            <a:pPr lvl="2"/>
            <a:r>
              <a:rPr lang="en-US" b="1" dirty="0"/>
              <a:t>All paperwork needs to be emailed to our 402 email boxes – 402mc, 402rc or 402cu depending on your location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4140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1143000"/>
            <a:ext cx="3657600" cy="8382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Supplier Price Justification &amp; Conflict Information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304800" y="1981199"/>
            <a:ext cx="3657600" cy="441960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u="sng" dirty="0"/>
              <a:t>Section A – </a:t>
            </a:r>
            <a:r>
              <a:rPr lang="en-US" sz="2000" b="1" dirty="0"/>
              <a:t>bids</a:t>
            </a:r>
          </a:p>
          <a:p>
            <a:r>
              <a:rPr lang="en-US" sz="2000" b="1" dirty="0"/>
              <a:t>University or Hospital Contracted Supplier </a:t>
            </a:r>
            <a:r>
              <a:rPr lang="en-US" sz="2000" dirty="0"/>
              <a:t>– vendors negotiated by Corporate Purchasing for University-wide contracts  - not necessary to have other bids when using these vendors:</a:t>
            </a:r>
          </a:p>
          <a:p>
            <a:r>
              <a:rPr lang="en-US" sz="2000" dirty="0"/>
              <a:t>	 Champion Moving</a:t>
            </a:r>
          </a:p>
          <a:p>
            <a:r>
              <a:rPr lang="en-US" sz="2000" dirty="0"/>
              <a:t>	Otis Elevator</a:t>
            </a:r>
          </a:p>
          <a:p>
            <a:r>
              <a:rPr lang="en-US" sz="2000" dirty="0"/>
              <a:t>	Waste Management</a:t>
            </a:r>
          </a:p>
          <a:p>
            <a:r>
              <a:rPr lang="en-US" sz="2000" dirty="0"/>
              <a:t>	Wesco</a:t>
            </a:r>
          </a:p>
          <a:p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3867-C4A3-4DC6-BE64-1FBCFEF939DF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8D72BE-D53B-4446-B87C-37EFFE751F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73548" y="990600"/>
            <a:ext cx="3813252" cy="4727665"/>
          </a:xfrm>
        </p:spPr>
      </p:pic>
    </p:spTree>
    <p:extLst>
      <p:ext uri="{BB962C8B-B14F-4D97-AF65-F5344CB8AC3E}">
        <p14:creationId xmlns:p14="http://schemas.microsoft.com/office/powerpoint/2010/main" val="389810517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1C63-1CE9-4075-A2C3-6B24E283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SPJCI Page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F93A7-2CBF-4572-B3C2-CE7409D113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Section B </a:t>
            </a:r>
            <a:r>
              <a:rPr lang="en-US" sz="2800" dirty="0"/>
              <a:t>– If did not get competitive bids, then fill out top section.</a:t>
            </a:r>
          </a:p>
          <a:p>
            <a:r>
              <a:rPr lang="en-US" sz="2800" dirty="0"/>
              <a:t>If low bid not selected then check all boxes that apply in next section.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2ACAC9-BF9D-4CA0-8C94-4BD25A1E69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7874" y="1600200"/>
            <a:ext cx="2959252" cy="42331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87027-258E-4477-8E5E-8DC371F4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6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72D8-BA73-4B7A-B970-404078EC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SPJCI Page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CF075-FA06-4F11-84A6-8210C17FA5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Section C – check if got competitive bids, or pricing is NYS contract or University-wide contract or if is better pricing than doing in-house.</a:t>
            </a:r>
          </a:p>
          <a:p>
            <a:r>
              <a:rPr lang="en-US" dirty="0"/>
              <a:t>Section D – verify there is no conflict of interest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F4159F9-60BA-4920-B862-6A804A74C7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676400"/>
            <a:ext cx="4038600" cy="44775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1AF37-659A-4A8C-A52B-D8F628B7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96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70B2F-3011-451A-A2EE-44F91E46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SPJCI Page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2C16-D669-486F-A0CE-E48566E2F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minority and small business. Fill out as applicable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8CB3F0-07B9-45EE-A3D9-EF42448869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752600"/>
            <a:ext cx="3505200" cy="443484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E5538-C699-4EA3-BE71-2F7011BE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50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1B8F-5894-41BB-8A71-D6F9DCD95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SPJCI page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093D-B9C5-43C8-BC61-5B51A8FC55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Requestor has to sign</a:t>
            </a:r>
          </a:p>
          <a:p>
            <a:r>
              <a:rPr lang="en-US" dirty="0"/>
              <a:t>If any of the following apply, then appropriate Director has to sign as well:</a:t>
            </a:r>
          </a:p>
          <a:p>
            <a:pPr lvl="1"/>
            <a:r>
              <a:rPr lang="en-US" dirty="0"/>
              <a:t>3 bids but lowest bid not selected.</a:t>
            </a:r>
          </a:p>
          <a:p>
            <a:pPr lvl="1"/>
            <a:r>
              <a:rPr lang="en-US" dirty="0"/>
              <a:t>Less than 3 bids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9CDDAA-D1C6-4AE5-9091-90C5A2D3E0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7874" y="1920086"/>
            <a:ext cx="2959252" cy="455691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255B5-8DB7-4602-ADE5-883A5459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88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E8A09A-48D1-456E-A179-8DFB202D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Justification Form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C9B67DC-07C9-4DFB-A3A0-38399D286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812" y="2002522"/>
            <a:ext cx="5372376" cy="425471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CC4C1-355E-4B0A-AB36-1C5F0BD2C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9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8CAFD-8BAF-4865-82E2-28FAED0B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Justification Form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A7193BF-9B5E-4521-8C70-99DF83E7C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064" y="1981200"/>
            <a:ext cx="4311872" cy="37870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D3533-972B-4A14-9CFE-4D70D266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1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013-97DD-427C-89A3-B88C7BFB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DF150-F05C-47F3-AB0D-E010F3015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3 types of purchase orders that Materials Management can issue:</a:t>
            </a:r>
          </a:p>
          <a:p>
            <a:pPr lvl="1"/>
            <a:r>
              <a:rPr lang="en-US" dirty="0"/>
              <a:t>An “I” PO</a:t>
            </a:r>
          </a:p>
          <a:p>
            <a:pPr lvl="1"/>
            <a:r>
              <a:rPr lang="en-US" dirty="0"/>
              <a:t>A Standing PO</a:t>
            </a:r>
          </a:p>
          <a:p>
            <a:pPr lvl="1"/>
            <a:r>
              <a:rPr lang="en-US" dirty="0"/>
              <a:t>A PO through Corporate Purchasing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CAD71-CDEF-435E-93DA-BE49EAEF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2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Purchase 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purchase order</a:t>
            </a:r>
          </a:p>
          <a:p>
            <a:pPr lvl="1"/>
            <a:r>
              <a:rPr lang="en-US" dirty="0"/>
              <a:t>PO# is 6 digits followed by –I</a:t>
            </a:r>
          </a:p>
          <a:p>
            <a:pPr lvl="1"/>
            <a:r>
              <a:rPr lang="en-US" dirty="0"/>
              <a:t>Can only be for material or for a repair being done offsite up to $1,000.  Cannot be for service.</a:t>
            </a:r>
          </a:p>
          <a:p>
            <a:pPr lvl="1"/>
            <a:r>
              <a:rPr lang="en-US" dirty="0"/>
              <a:t>PO# can be given right away.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077200" cy="914400"/>
          </a:xfrm>
        </p:spPr>
        <p:txBody>
          <a:bodyPr/>
          <a:lstStyle/>
          <a:p>
            <a:r>
              <a:rPr lang="en-US" u="sng" dirty="0"/>
              <a:t>BIGGEST MISCONCEPTION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That a preq means you have authority to order the part/have vendor come for service.</a:t>
            </a:r>
          </a:p>
          <a:p>
            <a:r>
              <a:rPr lang="en-US" sz="2400" dirty="0"/>
              <a:t>WRONG – a preq is a request to order the part or service.  It still has to go through the approval process and get placed on a purchase order.  </a:t>
            </a:r>
          </a:p>
          <a:p>
            <a:r>
              <a:rPr lang="en-US" sz="2400" dirty="0"/>
              <a:t>Violations of this policy mean that we must send the preq to the Director and then to the SAVP to sign along with a reason why the policy was not followed.</a:t>
            </a:r>
          </a:p>
          <a:p>
            <a:r>
              <a:rPr lang="en-US" sz="2400" dirty="0"/>
              <a:t>Exception is if it was an emergency.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112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6F65-2138-47F9-92A0-6BFF7E92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7C10-6E41-4076-8247-1BA15A306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vendors used frequently, we set up a SPO through Corporate Purchasing for a not to exceed amount and specific time period.</a:t>
            </a:r>
          </a:p>
          <a:p>
            <a:r>
              <a:rPr lang="en-US" dirty="0"/>
              <a:t>For jobs under $5,000 each. Can be for material or for service.</a:t>
            </a:r>
          </a:p>
          <a:p>
            <a:r>
              <a:rPr lang="en-US" dirty="0"/>
              <a:t>PO can be issued right away, as long as we have not gone over our PO total.  Is issued as a release number against the standing PO number.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3C6CD-43F3-44CC-97BC-0FF740D7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4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Purchasing 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/>
              <a:t>If we can’t do a SPO or an “I” PO then we have to do a req  to Corporate Purchasing through Procure to Pay (P2P) system.</a:t>
            </a:r>
          </a:p>
          <a:p>
            <a:pPr lvl="1"/>
            <a:r>
              <a:rPr lang="en-US" dirty="0"/>
              <a:t>Depending on their workload and the vendor status this can take anywhere from a couple days to several weeks to get a PO issued.</a:t>
            </a:r>
          </a:p>
          <a:p>
            <a:pPr lvl="1"/>
            <a:r>
              <a:rPr lang="en-US" dirty="0"/>
              <a:t>If you keep having to wait for this type of PO for a particular vendor, you need to let us know so we can set up a SPO with them.</a:t>
            </a:r>
          </a:p>
          <a:p>
            <a:pPr lvl="1"/>
            <a:r>
              <a:rPr lang="en-US" dirty="0"/>
              <a:t>Some material vendors have a catalogue in P2P and we are required to go through P2P for these vendors – McMaster Carr, Grainger are examples.  These PO’s usually issued fairly quickly.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92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Preq/PO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Preq</a:t>
            </a:r>
          </a:p>
          <a:p>
            <a:pPr lvl="1"/>
            <a:r>
              <a:rPr lang="en-US" dirty="0"/>
              <a:t>Requested – still needs to be approved by someone</a:t>
            </a:r>
          </a:p>
          <a:p>
            <a:pPr lvl="1"/>
            <a:r>
              <a:rPr lang="en-US" dirty="0"/>
              <a:t>Approved – preq is approved and with Materials Management to process</a:t>
            </a:r>
          </a:p>
          <a:p>
            <a:pPr lvl="1"/>
            <a:r>
              <a:rPr lang="en-US" dirty="0"/>
              <a:t>Placed – preq has been turned into a purchase order</a:t>
            </a:r>
          </a:p>
          <a:p>
            <a:r>
              <a:rPr lang="en-US" dirty="0"/>
              <a:t>Purchase Order</a:t>
            </a:r>
          </a:p>
          <a:p>
            <a:pPr lvl="1"/>
            <a:r>
              <a:rPr lang="en-US" dirty="0"/>
              <a:t>Open – PO has been sent to vendor and waiting for confirmation</a:t>
            </a:r>
          </a:p>
          <a:p>
            <a:pPr lvl="1"/>
            <a:r>
              <a:rPr lang="en-US" dirty="0"/>
              <a:t>Placed – PO has been confirmed by vendor with pricing and delivery date</a:t>
            </a:r>
          </a:p>
          <a:p>
            <a:pPr lvl="1"/>
            <a:r>
              <a:rPr lang="en-US" dirty="0"/>
              <a:t>Complete – PO has been received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job is quoted and preq/PO created but then additional work is added resulting in a higher price:</a:t>
            </a:r>
          </a:p>
          <a:p>
            <a:pPr lvl="2" indent="-342900"/>
            <a:r>
              <a:rPr lang="en-US" dirty="0"/>
              <a:t>A new preq must be done for the new total amount.  Current PO#/</a:t>
            </a:r>
            <a:r>
              <a:rPr lang="en-US" dirty="0" err="1"/>
              <a:t>rel</a:t>
            </a:r>
            <a:r>
              <a:rPr lang="en-US" dirty="0"/>
              <a:t># should be referenced in the preq.</a:t>
            </a:r>
          </a:p>
          <a:p>
            <a:pPr lvl="2" indent="-342900"/>
            <a:r>
              <a:rPr lang="en-US" dirty="0"/>
              <a:t>This ensures that the preq goes through the correct approval process.</a:t>
            </a:r>
          </a:p>
          <a:p>
            <a:pPr lvl="2" indent="-342900"/>
            <a:r>
              <a:rPr lang="en-US" dirty="0"/>
              <a:t>If the original job was over $25,000 or the new total results in the job going over this amount then a new justification form must be done as well.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5240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Preq/PO was done for a not to exceed amount (NTE) and when the invoice comes in it is higher?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	If the amount is less than $500 higher you do not need to do anything.  (I.E. PO for $1,000, invoice for $1,400).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If the amount is more than $500 higher, then a new preq must be done for the new total amount.  (I.E. PO for $1,000, invoice for $2,000)  Please reference the current PO#/</a:t>
            </a:r>
            <a:r>
              <a:rPr lang="en-US" dirty="0" err="1"/>
              <a:t>rel</a:t>
            </a:r>
            <a:r>
              <a:rPr lang="en-US" dirty="0"/>
              <a:t># in your preq.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17736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 done for various parts but requestor orders another part that is not on PO without doing a preq.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Preq must be done for the new part before it can be picked up.</a:t>
            </a:r>
          </a:p>
          <a:p>
            <a:r>
              <a:rPr lang="en-US" dirty="0"/>
              <a:t>You don’t know how to do a preq – can someone in Materials Management do it for you?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Sorry we are not allowed to do </a:t>
            </a:r>
            <a:r>
              <a:rPr lang="en-US" dirty="0" err="1"/>
              <a:t>preqs</a:t>
            </a:r>
            <a:r>
              <a:rPr lang="en-US" dirty="0"/>
              <a:t> for anyone else.  It needs to go through the appropriate approval process.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3027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Rejected Preqs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267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If a Preq is rejected, it must either be corrected or cancelled: </a:t>
            </a:r>
          </a:p>
          <a:p>
            <a:pPr lvl="1"/>
            <a:r>
              <a:rPr lang="en-US" sz="2000" dirty="0"/>
              <a:t>To correct: Query the </a:t>
            </a:r>
            <a:r>
              <a:rPr lang="en-US" sz="2000" dirty="0" err="1"/>
              <a:t>Preq</a:t>
            </a:r>
            <a:r>
              <a:rPr lang="en-US" sz="2000" dirty="0"/>
              <a:t># and click View Line.  Make your changes to the description, price, etc.  Preq will automatically go back to Materials Management or to Supervisor for approval.</a:t>
            </a:r>
          </a:p>
          <a:p>
            <a:pPr lvl="1"/>
            <a:r>
              <a:rPr lang="en-US" sz="2000" dirty="0"/>
              <a:t>To cancel: Change status on Preq form to Canceled  If Famis won’t let you cancel then let us know and we can.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323" t="14493" r="48943" b="24396"/>
          <a:stretch>
            <a:fillRect/>
          </a:stretch>
        </p:blipFill>
        <p:spPr bwMode="auto">
          <a:xfrm>
            <a:off x="4572000" y="1981200"/>
            <a:ext cx="3962400" cy="390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Tracking Your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505200" cy="5334000"/>
          </a:xfrm>
        </p:spPr>
        <p:txBody>
          <a:bodyPr/>
          <a:lstStyle/>
          <a:p>
            <a:pPr>
              <a:buNone/>
            </a:pPr>
            <a:r>
              <a:rPr lang="en-US" sz="1600" dirty="0"/>
              <a:t>1)   Start at work order form to find status of Preq, delivery dates, or pricing.  Continue as if creating new Preq until you get to Orders form.</a:t>
            </a:r>
          </a:p>
          <a:p>
            <a:pPr>
              <a:buNone/>
            </a:pPr>
            <a:r>
              <a:rPr lang="en-US" sz="1600" dirty="0"/>
              <a:t>2)   There are two views:  One shows Active Orders, and the other shows All Orders.  Top portion lists Preq’s, bottom portion list PO’s.</a:t>
            </a:r>
          </a:p>
          <a:p>
            <a:pPr>
              <a:buNone/>
            </a:pPr>
            <a:r>
              <a:rPr lang="en-US" sz="1600" dirty="0"/>
              <a:t>3)   In the Active Orders Only view, a Preq will only show if it has not been turned into a PO.  A PO will only show if it has not been closed out yet</a:t>
            </a:r>
            <a:r>
              <a:rPr lang="en-US" sz="1800" dirty="0"/>
              <a:t>.</a:t>
            </a:r>
          </a:p>
          <a:p>
            <a:pPr>
              <a:buNone/>
            </a:pPr>
            <a:r>
              <a:rPr lang="en-US" sz="1600" dirty="0"/>
              <a:t>4)   To view a Preq, click on that line and click the View button.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53927" b="42271"/>
          <a:stretch>
            <a:fillRect/>
          </a:stretch>
        </p:blipFill>
        <p:spPr bwMode="auto">
          <a:xfrm>
            <a:off x="4572000" y="11430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7848600" y="1143000"/>
            <a:ext cx="990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print"/>
          <a:srcRect r="54683" b="42029"/>
          <a:stretch>
            <a:fillRect/>
          </a:stretch>
        </p:blipFill>
        <p:spPr bwMode="auto">
          <a:xfrm>
            <a:off x="4572000" y="3886200"/>
            <a:ext cx="43053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496712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Tracking Your Order Continued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This takes you to Preq line form.  Click PO button at bottom.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1800" dirty="0"/>
              <a:t>If </a:t>
            </a:r>
            <a:r>
              <a:rPr lang="en-US" sz="1800" dirty="0" err="1"/>
              <a:t>Preq</a:t>
            </a:r>
            <a:r>
              <a:rPr lang="en-US" sz="1800" dirty="0"/>
              <a:t> has been turned into a PO it is listed here.  Click view button.</a:t>
            </a:r>
          </a:p>
        </p:txBody>
      </p:sp>
      <p:pic>
        <p:nvPicPr>
          <p:cNvPr id="13" name="Content Placeholder 12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0" b="88476" l="3036" r="61905"/>
                    </a14:imgEffect>
                  </a14:imgLayer>
                </a14:imgProps>
              </a:ext>
            </a:extLst>
          </a:blip>
          <a:srcRect t="14734" r="53474" b="32770"/>
          <a:stretch>
            <a:fillRect/>
          </a:stretch>
        </p:blipFill>
        <p:spPr bwMode="auto">
          <a:xfrm>
            <a:off x="304800" y="2590800"/>
            <a:ext cx="3810000" cy="35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Content Placeholder 13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57" b="87810" l="3810" r="5434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038600" y="1295400"/>
            <a:ext cx="9372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E0F8-5626-4E6E-A381-74C928586BD6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529144" y="6096000"/>
            <a:ext cx="76200" cy="495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81600" y="5181600"/>
            <a:ext cx="609599" cy="127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7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Tracking Your Order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3810000" cy="4953000"/>
          </a:xfrm>
        </p:spPr>
        <p:txBody>
          <a:bodyPr/>
          <a:lstStyle/>
          <a:p>
            <a:pPr algn="ctr">
              <a:buNone/>
            </a:pPr>
            <a:r>
              <a:rPr lang="en-US" sz="2000" u="sng" dirty="0"/>
              <a:t>This takes you to PO Line form</a:t>
            </a:r>
          </a:p>
          <a:p>
            <a:pPr>
              <a:buNone/>
            </a:pPr>
            <a:r>
              <a:rPr lang="en-US" sz="2000" dirty="0"/>
              <a:t>A)  Status of the order</a:t>
            </a:r>
          </a:p>
          <a:p>
            <a:pPr>
              <a:buNone/>
            </a:pPr>
            <a:r>
              <a:rPr lang="en-US" sz="2000" dirty="0"/>
              <a:t>B)  Confirmed delivery date (use Cur Required)</a:t>
            </a:r>
          </a:p>
          <a:p>
            <a:pPr>
              <a:buNone/>
            </a:pPr>
            <a:r>
              <a:rPr lang="en-US" sz="2000" dirty="0"/>
              <a:t>C)  Confirmed price</a:t>
            </a:r>
          </a:p>
          <a:p>
            <a:r>
              <a:rPr lang="en-US" sz="2000" dirty="0"/>
              <a:t>Click OK button and will go to PO page where you can see PO# and release# (if there is one)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474" t="14976" r="51360" b="24396"/>
          <a:stretch>
            <a:fillRect/>
          </a:stretch>
        </p:blipFill>
        <p:spPr bwMode="auto">
          <a:xfrm>
            <a:off x="4114800" y="19812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8001000" y="29718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077200" y="3505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8077200" y="4800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34400" y="28194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4400" y="34290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58200" y="46482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APPROVAL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employee has an approval limit in Famis</a:t>
            </a:r>
          </a:p>
          <a:p>
            <a:pPr lvl="1"/>
            <a:r>
              <a:rPr lang="en-US" dirty="0"/>
              <a:t>Mechanic, Administrative - $0</a:t>
            </a:r>
          </a:p>
          <a:p>
            <a:pPr lvl="1"/>
            <a:r>
              <a:rPr lang="en-US" dirty="0"/>
              <a:t>Supervisor/Planner Scheduler - $5,000</a:t>
            </a:r>
          </a:p>
          <a:p>
            <a:pPr lvl="1"/>
            <a:r>
              <a:rPr lang="en-US" dirty="0"/>
              <a:t>Manager - $25,000</a:t>
            </a:r>
          </a:p>
          <a:p>
            <a:pPr lvl="1"/>
            <a:r>
              <a:rPr lang="en-US" dirty="0"/>
              <a:t>Assistant Director/Business Manager - $100,000</a:t>
            </a:r>
          </a:p>
          <a:p>
            <a:pPr lvl="1"/>
            <a:r>
              <a:rPr lang="en-US" dirty="0"/>
              <a:t>Director - $250,000</a:t>
            </a:r>
          </a:p>
          <a:p>
            <a:pPr lvl="1"/>
            <a:r>
              <a:rPr lang="en-US" dirty="0"/>
              <a:t>SAVP - $500,000</a:t>
            </a:r>
          </a:p>
          <a:p>
            <a:pPr lvl="1"/>
            <a:r>
              <a:rPr lang="en-US" dirty="0"/>
              <a:t>Even after preq has been approved in Famis by all parties, if over $25,000 it still has to go through an approval process in Materials Management as a second check.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60205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914400"/>
          </a:xfrm>
        </p:spPr>
        <p:txBody>
          <a:bodyPr/>
          <a:lstStyle/>
          <a:p>
            <a:pPr algn="ctr"/>
            <a:r>
              <a:rPr lang="en-US" sz="4000" dirty="0"/>
              <a:t>Finding Previous Order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429000" cy="4953000"/>
          </a:xfrm>
        </p:spPr>
        <p:txBody>
          <a:bodyPr/>
          <a:lstStyle/>
          <a:p>
            <a:r>
              <a:rPr lang="en-US" sz="1800" dirty="0"/>
              <a:t>To research previous orders that you or someone else placed, open a blank Preq and enter query mode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Put name of person who placed Preq in Requested By box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Put partial description in field with % sign before and after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Once query is executed, use arrow keys to scroll through all Preq’s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This procedure also works on the PO form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3625" t="14734" r="48640" b="23430"/>
          <a:stretch>
            <a:fillRect/>
          </a:stretch>
        </p:blipFill>
        <p:spPr bwMode="auto">
          <a:xfrm>
            <a:off x="4800600" y="1905000"/>
            <a:ext cx="3962400" cy="385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819900" y="1714500"/>
            <a:ext cx="685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 rot="5400000">
            <a:off x="5822672" y="2318266"/>
            <a:ext cx="85066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3"/>
          </p:cNvCxnSpPr>
          <p:nvPr/>
        </p:nvCxnSpPr>
        <p:spPr>
          <a:xfrm flipV="1">
            <a:off x="4419600" y="2971800"/>
            <a:ext cx="685800" cy="489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4800" y="32766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15240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1447800"/>
            <a:ext cx="304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Vendor Workbench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200400" cy="4495800"/>
          </a:xfrm>
        </p:spPr>
        <p:txBody>
          <a:bodyPr/>
          <a:lstStyle/>
          <a:p>
            <a:r>
              <a:rPr lang="en-US" sz="1800" dirty="0"/>
              <a:t>To research a vendor: Start on the Vendor Workbench form, located in the Parts folder</a:t>
            </a:r>
          </a:p>
          <a:p>
            <a:r>
              <a:rPr lang="en-US" sz="1800" dirty="0"/>
              <a:t>Query the vendor name, using % sign to see list of vendors.</a:t>
            </a:r>
          </a:p>
          <a:p>
            <a:r>
              <a:rPr lang="en-US" sz="1800" dirty="0"/>
              <a:t>To see more information on a vendor, click View Vendor button to go to the Vendor form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r="43051" b="36473"/>
          <a:stretch>
            <a:fillRect/>
          </a:stretch>
        </p:blipFill>
        <p:spPr bwMode="auto">
          <a:xfrm>
            <a:off x="3962400" y="1981200"/>
            <a:ext cx="4800600" cy="393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Vendor Form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267200" cy="1066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Vendor Sites tab shows address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To see list of PO’s, click PO History</a:t>
            </a:r>
          </a:p>
          <a:p>
            <a:r>
              <a:rPr lang="en-US" sz="1600" dirty="0"/>
              <a:t>button and then click Find button on form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41775" cy="99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To see further information on a PO     click the PO line and click View button to go to PO form</a:t>
            </a:r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" b="71714" l="0" r="58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381000" y="2895600"/>
            <a:ext cx="6858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11"/>
          <p:cNvPicPr>
            <a:picLocks noGrp="1"/>
          </p:cNvPicPr>
          <p:nvPr>
            <p:ph sz="quarter" idx="4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2190" l="0" r="5892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876800" y="3124200"/>
            <a:ext cx="6324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EE0F8-5626-4E6E-A381-74C928586BD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Approval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Any job based on Time &amp; Material rates will be reviewed by the Financial Transactions Administrator to verify correct rates are being charged versus vendor’s quoted rates/markup.</a:t>
            </a:r>
          </a:p>
          <a:p>
            <a:r>
              <a:rPr lang="en-US" sz="2800" dirty="0"/>
              <a:t>It is the Requestor’s responsibility to ensure that the number of hours and/or days worked are accurate and the material charged is appropriate for the job done.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48471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Invoice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Letter will be sent to all vendors annually</a:t>
            </a:r>
          </a:p>
          <a:p>
            <a:pPr lvl="1"/>
            <a:r>
              <a:rPr lang="en-US" dirty="0"/>
              <a:t>Vendors may not start work without a valid PO#.</a:t>
            </a:r>
          </a:p>
          <a:p>
            <a:pPr lvl="1"/>
            <a:r>
              <a:rPr lang="en-US" dirty="0"/>
              <a:t>Send all invoices to UF&amp;S Materials Management, not Finance Accounts Payable.</a:t>
            </a:r>
          </a:p>
          <a:p>
            <a:pPr lvl="1"/>
            <a:r>
              <a:rPr lang="en-US" dirty="0"/>
              <a:t>Invoice must include all required backup documentation – labor timesheets, material invoices, equipment rental invoices, mark-up, and subcontractor invoices, all as required.</a:t>
            </a:r>
          </a:p>
          <a:p>
            <a:pPr lvl="1"/>
            <a:r>
              <a:rPr lang="en-US" dirty="0"/>
              <a:t>Do not proceed with any work or ordering of materials (adjustments/increases to PO) without appropriate PO amendment.</a:t>
            </a:r>
          </a:p>
          <a:p>
            <a:pPr lvl="1"/>
            <a:r>
              <a:rPr lang="en-US" dirty="0"/>
              <a:t>Invoices must be sent in a timely manner. </a:t>
            </a:r>
          </a:p>
          <a:p>
            <a:pPr lvl="1"/>
            <a:r>
              <a:rPr lang="en-US" dirty="0"/>
              <a:t>Fuel surcharges are not allowed.</a:t>
            </a:r>
          </a:p>
          <a:p>
            <a:pPr lvl="1"/>
            <a:r>
              <a:rPr lang="en-US" dirty="0"/>
              <a:t>Partial invoices must be billed monthly.</a:t>
            </a:r>
          </a:p>
          <a:p>
            <a:pPr lvl="1"/>
            <a:r>
              <a:rPr lang="en-US" dirty="0"/>
              <a:t>The University reserves the right to audit each vendor.</a:t>
            </a:r>
          </a:p>
          <a:p>
            <a:pPr lvl="1"/>
            <a:r>
              <a:rPr lang="en-US" dirty="0"/>
              <a:t>Each vendor must adhere to University of Rochester Terms &amp; Conditions.</a:t>
            </a:r>
          </a:p>
          <a:p>
            <a:pPr lvl="1"/>
            <a:r>
              <a:rPr lang="en-US" dirty="0"/>
              <a:t>The University maintains a Fraud hotline 275-1609.  Anonymous reports may be made to Integrity Hotline at 756-8888.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12105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/>
              <a:t>Monthly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908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Will be sent to UF&amp;S Management</a:t>
            </a:r>
          </a:p>
          <a:p>
            <a:r>
              <a:rPr lang="en-US" sz="1800" dirty="0"/>
              <a:t>Report will show on a tab for MC, RC  &amp; CU: requestor, vendor, preq dollar amount and preq description</a:t>
            </a:r>
          </a:p>
          <a:p>
            <a:r>
              <a:rPr lang="en-US" sz="1800" dirty="0"/>
              <a:t>It is responsibility of management to review report.</a:t>
            </a:r>
          </a:p>
          <a:p>
            <a:r>
              <a:rPr lang="en-US" sz="1800" dirty="0"/>
              <a:t>Second tab for each site on report shows number of open work orders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3456649" y="1562249"/>
          <a:ext cx="4897701" cy="5050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4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5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6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6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6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23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536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CREW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REQUESTOR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PREQ TOTAL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APPROVED BY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PREQ NO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ENTER DATE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WO NUMBER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VENDOR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PREQ DESCRIPTION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CTSBBM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MSYDOW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$95.16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RHIBBARD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Q632534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01/03/2014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Z580992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BOLLARD ANCHOR BASE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CTSBBM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MSYDOW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$103.88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RHIBBARD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Q632694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01/08/2014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Z472883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MOP HANDLE AND HEADS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CTSBBM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MSYDOW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$75.95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RHIBBARD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Q633061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01/15/2014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Z472883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FLASHLIGHT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CTSBBM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MSYDOW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$207.40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RHIBBARD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Q633513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01/23/2014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Z580992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BOLLARD BASE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CTSBBM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MSYDOW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$92.92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RHIBBARD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Q633594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01/24/2014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Z472883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AMERICAN PADLOCKS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MSYDOW Total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$575.31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6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CTSBBM Total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70" marR="4070" marT="407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$575.31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CTSBSP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DSCHERMER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$354.88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DSCHERMER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Q633163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01/16/2014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Z534229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TEE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69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CTSBSP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DSCHERMER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$1,350.00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DSCHERMER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Q633222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01/17/2014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Z552023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POSTLER &amp; JAECKLE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 WING 6" WATER MAIN REPLACMENT (INVESTIGATE)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DSCHERMER Total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$1,704.88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69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CTSBSP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MCCAPITAL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$1,750.00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TFLEMING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Q633258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01/17/2014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Z553547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POSTLER &amp; JAECKLE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SRB1418A - L/M TO INSTALL FLAPPER ON DRAIN PIPE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MCCAPITAL Total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$1,750.00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76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CTSBSP Total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70" marR="4070" marT="407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$3,454.88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22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DATACTR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DBARRY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$168.00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SPAOLINI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Q632916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01/13/2014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Z596139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WARREN'S PAINT &amp; DECORATING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DATA CENTER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DBARRY Total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$168.00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DATACTR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DSCHERMER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DSCHERMER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Q632373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12/30/2013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Z511909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PRO PRESS  UNION PRO PRESS TO NPTE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7683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 DSCHERMER Total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22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DATACTR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JPACITTO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$500.00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RPANIK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Q632914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01/13/2014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Z596486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DAVIS-ULMER SPRINKLER CO., INC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SDC - DE-ACTIVATE FIRE SUPPRESSION SYSTEM 1-27-14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DATACTR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JPACITTO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$622.20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RPANIK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Q633081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01/15/2014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Z597630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REPLACE BATHROOM FANS IN WOMANS ROOM (X2)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6224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DATACTR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JPACITTO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RPANIK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Q633145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01/16/2014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Z598054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DAVIS-ULMER SPRINKLER CO., INC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DAVIS ULMER CALLED IN FOR FIRE PANEL RESET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DATACTR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JPACITTO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$6,465.00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WPOTEAT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Q633169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01/16/2014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Z598212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PURCHASE ALBER BATTERY CELL RECORDER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DATACTR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JPACITTO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$254.72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RPANIK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Q633287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01/20/2014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Z599270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WESCO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PURCHASE SPARE FUSES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3155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DATACTR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JPACITTO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$2,500.00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STEUGEMAN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Q633474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01/22/2014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Z601115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RUSSELECTRIC INC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EMERGENCY REPAIR CALL IN TO RUSSELECTRIC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070" marR="4070" marT="407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3622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Stock Parts – what is stocked and where to find 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Can search Parts screen in </a:t>
            </a:r>
            <a:r>
              <a:rPr lang="en-US" dirty="0" err="1"/>
              <a:t>Famis</a:t>
            </a:r>
            <a:r>
              <a:rPr lang="en-US" dirty="0"/>
              <a:t> or use on-line Parts Catalogue	</a:t>
            </a:r>
          </a:p>
          <a:p>
            <a:r>
              <a:rPr lang="en-US" dirty="0"/>
              <a:t>To use </a:t>
            </a:r>
            <a:r>
              <a:rPr lang="en-US" dirty="0" err="1"/>
              <a:t>Famis</a:t>
            </a:r>
            <a:r>
              <a:rPr lang="en-US" dirty="0"/>
              <a:t>, go to Parts and query description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 b="30888"/>
          <a:stretch/>
        </p:blipFill>
        <p:spPr bwMode="auto">
          <a:xfrm>
            <a:off x="4413265" y="1524000"/>
            <a:ext cx="4273535" cy="366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05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769C4D-1B43-4A7A-8369-09FC6777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Parts 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49111F-AE39-432D-9FD6-445707054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3429000" cy="5440363"/>
          </a:xfrm>
        </p:spPr>
        <p:txBody>
          <a:bodyPr/>
          <a:lstStyle/>
          <a:p>
            <a:r>
              <a:rPr lang="en-US" dirty="0"/>
              <a:t>On Hand – shows how many in stock</a:t>
            </a:r>
          </a:p>
          <a:p>
            <a:r>
              <a:rPr lang="en-US" dirty="0"/>
              <a:t>Reorder Point – when goes below this number it orders the quantity listed in EOQ</a:t>
            </a:r>
          </a:p>
          <a:p>
            <a:r>
              <a:rPr lang="en-US" dirty="0"/>
              <a:t>Price – amount you will be charged.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DF8AB1-FE5D-42A1-B042-A7FC3FD4FC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0" y="1812125"/>
            <a:ext cx="4648200" cy="3263912"/>
          </a:xfrm>
        </p:spPr>
      </p:pic>
    </p:spTree>
    <p:extLst>
      <p:ext uri="{BB962C8B-B14F-4D97-AF65-F5344CB8AC3E}">
        <p14:creationId xmlns:p14="http://schemas.microsoft.com/office/powerpoint/2010/main" val="2132823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Parts Catalogue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http://www.facilities.rochester.edu/protected/famis_forms/part_catalog/</a:t>
            </a:r>
            <a:r>
              <a:rPr lang="en-US" sz="2000" dirty="0"/>
              <a:t> </a:t>
            </a:r>
          </a:p>
          <a:p>
            <a:endParaRPr lang="en-US" sz="66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244" r="50427"/>
          <a:stretch/>
        </p:blipFill>
        <p:spPr bwMode="auto">
          <a:xfrm>
            <a:off x="1143000" y="2133600"/>
            <a:ext cx="6629399" cy="4175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7499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Stocking a new part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Driven by the Requestors</a:t>
            </a:r>
          </a:p>
          <a:p>
            <a:r>
              <a:rPr lang="en-US" dirty="0"/>
              <a:t>New Equipment that requires maintenance parts</a:t>
            </a:r>
          </a:p>
          <a:p>
            <a:r>
              <a:rPr lang="en-US" dirty="0"/>
              <a:t>Equipment Upgrades</a:t>
            </a:r>
          </a:p>
          <a:p>
            <a:r>
              <a:rPr lang="en-US" dirty="0"/>
              <a:t>New Buildings</a:t>
            </a:r>
          </a:p>
          <a:p>
            <a:r>
              <a:rPr lang="en-US" dirty="0"/>
              <a:t>Something you find you are ordering frequently through the Spot Buy Process</a:t>
            </a:r>
          </a:p>
          <a:p>
            <a:r>
              <a:rPr lang="en-US" dirty="0">
                <a:hlinkClick r:id="rId3"/>
              </a:rPr>
              <a:t>http://www.facilities.rochester.edu/support_ops/document/StockPartUpdate_05.15.pdf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6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Emergency Vs Rush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 w="25400"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Emergency</a:t>
            </a:r>
          </a:p>
          <a:p>
            <a:pPr lvl="1"/>
            <a:r>
              <a:rPr lang="en-US" dirty="0"/>
              <a:t>You had to call in a vendor for service or order the part without having a PO# first.</a:t>
            </a:r>
          </a:p>
          <a:p>
            <a:pPr lvl="1"/>
            <a:r>
              <a:rPr lang="en-US" dirty="0"/>
              <a:t>Example – a flood at night.</a:t>
            </a:r>
          </a:p>
          <a:p>
            <a:pPr lvl="1"/>
            <a:r>
              <a:rPr lang="en-US" dirty="0"/>
              <a:t>Preq must be done the next business day.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 w="25400">
            <a:solidFill>
              <a:schemeClr val="tx2"/>
            </a:solidFill>
          </a:ln>
        </p:spPr>
        <p:txBody>
          <a:bodyPr/>
          <a:lstStyle/>
          <a:p>
            <a:r>
              <a:rPr lang="en-US" dirty="0"/>
              <a:t>Rush</a:t>
            </a:r>
          </a:p>
          <a:p>
            <a:pPr lvl="1"/>
            <a:r>
              <a:rPr lang="en-US" dirty="0"/>
              <a:t>You need the part or service ordered right away.</a:t>
            </a:r>
          </a:p>
          <a:p>
            <a:pPr lvl="1"/>
            <a:r>
              <a:rPr lang="en-US" dirty="0"/>
              <a:t>Rush should be the first word in the description field on the preq line for each item so Materials Management knows to process it first.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74D7-217C-408B-8A6B-0A51D8B5B1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8140"/>
      </p:ext>
    </p:extLst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I:\kszweda\TRAINING\Parts Update Form le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8381"/>
            <a:ext cx="507197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98381"/>
            <a:ext cx="51816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0" y="1219200"/>
            <a:ext cx="2438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38601" y="1219200"/>
            <a:ext cx="1524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1905000"/>
            <a:ext cx="47244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0" y="4038600"/>
            <a:ext cx="4724400" cy="12192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728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9606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RULES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648200"/>
          </a:xfrm>
        </p:spPr>
        <p:txBody>
          <a:bodyPr/>
          <a:lstStyle/>
          <a:p>
            <a:r>
              <a:rPr lang="en-US" sz="2400" dirty="0"/>
              <a:t>1) Must have a PO# before ordering any part or service.  You cannot verbally order something or use the preq# as your order (unless it is an emergency).</a:t>
            </a:r>
          </a:p>
          <a:p>
            <a:r>
              <a:rPr lang="en-US" sz="2400" dirty="0"/>
              <a:t>2)  Have clear and complete description – i.e. do not just put “per quote” – must list details. If you have spoken to someone at the vendor, note it. </a:t>
            </a:r>
          </a:p>
          <a:p>
            <a:r>
              <a:rPr lang="en-US" sz="2400" dirty="0"/>
              <a:t>3)  Cannot split job into multiple preq’s.</a:t>
            </a:r>
          </a:p>
          <a:p>
            <a:r>
              <a:rPr lang="en-US" sz="2400" dirty="0"/>
              <a:t>4)  Must be an approved vendor.</a:t>
            </a:r>
          </a:p>
          <a:p>
            <a:r>
              <a:rPr lang="en-US" sz="2400" dirty="0"/>
              <a:t>5) Only one part per line on the preq.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CD40-12DB-4E8D-9380-361D421474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482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772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Creating A Preq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077200" cy="5562600"/>
          </a:xfrm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There are 2 options to get to the Purchase Requisition Form 1</a:t>
            </a:r>
            <a:r>
              <a:rPr lang="en-US" sz="2800" baseline="30000" dirty="0">
                <a:solidFill>
                  <a:schemeClr val="accent2">
                    <a:lumMod val="50000"/>
                  </a:schemeClr>
                </a:solidFill>
              </a:rPr>
              <a:t>st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- Start on work order form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C3BBF-8C1B-4C8A-A407-6C8C47395633}"/>
              </a:ext>
            </a:extLst>
          </p:cNvPr>
          <p:cNvSpPr txBox="1"/>
          <p:nvPr/>
        </p:nvSpPr>
        <p:spPr>
          <a:xfrm>
            <a:off x="7620000" y="3810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PO 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59A1D-032E-44A3-9737-211345A21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93650"/>
            <a:ext cx="7245722" cy="48643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563323-BE8C-4358-B856-7304ED79333C}"/>
              </a:ext>
            </a:extLst>
          </p:cNvPr>
          <p:cNvCxnSpPr/>
          <p:nvPr/>
        </p:nvCxnSpPr>
        <p:spPr>
          <a:xfrm flipH="1" flipV="1">
            <a:off x="4800600" y="3048000"/>
            <a:ext cx="3048000" cy="87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645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Click Orders Button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4A418C-A97C-4789-BAAD-F2BD80BE6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035" y="1935163"/>
            <a:ext cx="6589930" cy="4389437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2462F8-8D97-48DF-9A42-37136B88F852}"/>
              </a:ext>
            </a:extLst>
          </p:cNvPr>
          <p:cNvCxnSpPr/>
          <p:nvPr/>
        </p:nvCxnSpPr>
        <p:spPr>
          <a:xfrm flipH="1" flipV="1">
            <a:off x="7391400" y="3200400"/>
            <a:ext cx="9906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44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Click Create Preq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r="54855" b="42467"/>
          <a:stretch>
            <a:fillRect/>
          </a:stretch>
        </p:blipFill>
        <p:spPr bwMode="auto">
          <a:xfrm>
            <a:off x="1866597" y="1905000"/>
            <a:ext cx="541080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>
            <a:off x="6858000" y="3810000"/>
            <a:ext cx="1447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09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5293</TotalTime>
  <Words>3227</Words>
  <Application>Microsoft Office PowerPoint</Application>
  <PresentationFormat>On-screen Show (4:3)</PresentationFormat>
  <Paragraphs>472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Constantia</vt:lpstr>
      <vt:lpstr>Times New Roman</vt:lpstr>
      <vt:lpstr>Wingdings 2</vt:lpstr>
      <vt:lpstr>Flow</vt:lpstr>
      <vt:lpstr>Office Theme</vt:lpstr>
      <vt:lpstr>6_Office Theme</vt:lpstr>
      <vt:lpstr>7_Office Theme</vt:lpstr>
      <vt:lpstr>8_Office Theme</vt:lpstr>
      <vt:lpstr>HOW TO PURCHASE</vt:lpstr>
      <vt:lpstr>REVIEW OF STEPS TO PLACING AN ORDER</vt:lpstr>
      <vt:lpstr>BIGGEST MISCONCEPTION</vt:lpstr>
      <vt:lpstr>APPROVAL LIMITS</vt:lpstr>
      <vt:lpstr>Emergency Vs Rush</vt:lpstr>
      <vt:lpstr>GENERAL RULES REVIEW</vt:lpstr>
      <vt:lpstr>Creating A Preq</vt:lpstr>
      <vt:lpstr>Click Orders Button</vt:lpstr>
      <vt:lpstr>Click Create Preq</vt:lpstr>
      <vt:lpstr>Preq Form</vt:lpstr>
      <vt:lpstr>Preq Line Form</vt:lpstr>
      <vt:lpstr>Preq Line Form Continued</vt:lpstr>
      <vt:lpstr>Preq Line Form Continued</vt:lpstr>
      <vt:lpstr>Preq Line Form Continued</vt:lpstr>
      <vt:lpstr>Preq Line Form Continued</vt:lpstr>
      <vt:lpstr>Preq Form Completing</vt:lpstr>
      <vt:lpstr>Second method to create a preq</vt:lpstr>
      <vt:lpstr>Things To Remember</vt:lpstr>
      <vt:lpstr>Examples of incorrect preq’s</vt:lpstr>
      <vt:lpstr>What paperwork is required?</vt:lpstr>
      <vt:lpstr>Supplier Price Justification &amp; Conflict Information</vt:lpstr>
      <vt:lpstr>SPJCI Page 2</vt:lpstr>
      <vt:lpstr>SPJCI Page 3</vt:lpstr>
      <vt:lpstr>SPJCI Page 4</vt:lpstr>
      <vt:lpstr>SPJCI page 5</vt:lpstr>
      <vt:lpstr>Additional Justification Form</vt:lpstr>
      <vt:lpstr>Additional Justification Form</vt:lpstr>
      <vt:lpstr>What happens next?</vt:lpstr>
      <vt:lpstr>Types of Purchase Orders</vt:lpstr>
      <vt:lpstr>Standing PO</vt:lpstr>
      <vt:lpstr>Purchasing PO</vt:lpstr>
      <vt:lpstr>Preq/PO status</vt:lpstr>
      <vt:lpstr>WHAT HAPPENS IF?</vt:lpstr>
      <vt:lpstr>WHAT HAPPENS IF?</vt:lpstr>
      <vt:lpstr>WHAT HAPPENS IF?</vt:lpstr>
      <vt:lpstr>Rejected Preqs</vt:lpstr>
      <vt:lpstr>Tracking Your Order</vt:lpstr>
      <vt:lpstr>Tracking Your Order Continued</vt:lpstr>
      <vt:lpstr>Tracking Your Order Continued</vt:lpstr>
      <vt:lpstr>Finding Previous Order Information</vt:lpstr>
      <vt:lpstr>Vendor Workbench</vt:lpstr>
      <vt:lpstr>Vendor Form</vt:lpstr>
      <vt:lpstr>Invoice Approval</vt:lpstr>
      <vt:lpstr>Vendor Invoice Communication</vt:lpstr>
      <vt:lpstr>Monthly Report</vt:lpstr>
      <vt:lpstr>Stock Parts – what is stocked and where to find it</vt:lpstr>
      <vt:lpstr>Parts Form</vt:lpstr>
      <vt:lpstr>Parts Catalogue</vt:lpstr>
      <vt:lpstr>Stocking a new part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ORDER MATERIALS AND SERVICES</dc:title>
  <dc:creator>Koenig, Karen</dc:creator>
  <cp:lastModifiedBy>Koenig, Karen</cp:lastModifiedBy>
  <cp:revision>132</cp:revision>
  <cp:lastPrinted>2017-02-13T20:47:47Z</cp:lastPrinted>
  <dcterms:created xsi:type="dcterms:W3CDTF">2011-08-09T18:00:27Z</dcterms:created>
  <dcterms:modified xsi:type="dcterms:W3CDTF">2023-03-21T11:48:35Z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TC062561681033</vt:lpwstr>
  </property>
</Properties>
</file>